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147482338" r:id="rId2"/>
    <p:sldId id="326" r:id="rId3"/>
    <p:sldId id="2147482376" r:id="rId4"/>
    <p:sldId id="327" r:id="rId5"/>
    <p:sldId id="2147482344" r:id="rId6"/>
    <p:sldId id="2147482342" r:id="rId7"/>
    <p:sldId id="351" r:id="rId8"/>
    <p:sldId id="2147482345" r:id="rId9"/>
    <p:sldId id="442" r:id="rId10"/>
    <p:sldId id="461" r:id="rId11"/>
    <p:sldId id="2147482348" r:id="rId12"/>
    <p:sldId id="2147482359" r:id="rId13"/>
    <p:sldId id="2147482350" r:id="rId14"/>
    <p:sldId id="2147482351" r:id="rId15"/>
    <p:sldId id="2147482352" r:id="rId16"/>
    <p:sldId id="2147482349" r:id="rId17"/>
    <p:sldId id="2147482346" r:id="rId18"/>
    <p:sldId id="2147482347" r:id="rId19"/>
    <p:sldId id="2147482343" r:id="rId20"/>
    <p:sldId id="2147482353" r:id="rId21"/>
    <p:sldId id="2147482331" r:id="rId22"/>
    <p:sldId id="2147482332" r:id="rId23"/>
    <p:sldId id="2147482325" r:id="rId24"/>
    <p:sldId id="2147482322" r:id="rId25"/>
    <p:sldId id="2147482323" r:id="rId26"/>
    <p:sldId id="2147482378" r:id="rId27"/>
    <p:sldId id="2147482379" r:id="rId28"/>
    <p:sldId id="2147482333" r:id="rId29"/>
    <p:sldId id="2147482356" r:id="rId30"/>
    <p:sldId id="2147482355" r:id="rId31"/>
    <p:sldId id="2147482311" r:id="rId32"/>
    <p:sldId id="2147482313" r:id="rId33"/>
    <p:sldId id="2147482315" r:id="rId34"/>
    <p:sldId id="2147482377" r:id="rId35"/>
    <p:sldId id="2147482375" r:id="rId36"/>
    <p:sldId id="2147482314" r:id="rId37"/>
    <p:sldId id="403" r:id="rId38"/>
    <p:sldId id="382" r:id="rId39"/>
    <p:sldId id="379" r:id="rId40"/>
    <p:sldId id="2147482284" r:id="rId41"/>
    <p:sldId id="2147482288" r:id="rId42"/>
    <p:sldId id="2147482312" r:id="rId43"/>
    <p:sldId id="2147482318" r:id="rId44"/>
    <p:sldId id="396" r:id="rId45"/>
    <p:sldId id="2147482358" r:id="rId46"/>
    <p:sldId id="2147482357" r:id="rId47"/>
    <p:sldId id="2147482294" r:id="rId48"/>
    <p:sldId id="2147482368" r:id="rId49"/>
    <p:sldId id="2147482369" r:id="rId50"/>
    <p:sldId id="2147482370" r:id="rId51"/>
    <p:sldId id="2147482371" r:id="rId52"/>
    <p:sldId id="2147482372" r:id="rId53"/>
    <p:sldId id="2147482380" r:id="rId54"/>
    <p:sldId id="2147482330" r:id="rId55"/>
    <p:sldId id="2147482309" r:id="rId56"/>
    <p:sldId id="2147482304" r:id="rId57"/>
    <p:sldId id="2147482306" r:id="rId58"/>
    <p:sldId id="2147482305" r:id="rId59"/>
    <p:sldId id="2147482317" r:id="rId60"/>
    <p:sldId id="2147482329" r:id="rId61"/>
    <p:sldId id="2147482336" r:id="rId62"/>
    <p:sldId id="2147482374" r:id="rId63"/>
    <p:sldId id="2147482335" r:id="rId64"/>
    <p:sldId id="2147482337" r:id="rId65"/>
    <p:sldId id="262" r:id="rId66"/>
    <p:sldId id="263" r:id="rId67"/>
    <p:sldId id="276" r:id="rId68"/>
    <p:sldId id="264" r:id="rId69"/>
    <p:sldId id="266" r:id="rId70"/>
    <p:sldId id="267" r:id="rId71"/>
    <p:sldId id="268" r:id="rId72"/>
    <p:sldId id="269" r:id="rId73"/>
    <p:sldId id="270" r:id="rId74"/>
    <p:sldId id="2147482321" r:id="rId75"/>
    <p:sldId id="271" r:id="rId76"/>
    <p:sldId id="260" r:id="rId77"/>
    <p:sldId id="261" r:id="rId78"/>
    <p:sldId id="425" r:id="rId79"/>
    <p:sldId id="274" r:id="rId80"/>
    <p:sldId id="275" r:id="rId81"/>
    <p:sldId id="2147482339" r:id="rId82"/>
    <p:sldId id="2147482341" r:id="rId8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284F"/>
    <a:srgbClr val="001730"/>
    <a:srgbClr val="FB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A120EC-8B57-4FE7-B61B-1E9876181900}" v="42" dt="2025-08-25T07:56:46.846"/>
    <p1510:client id="{2E279913-FFD8-4CAF-9F8A-2BA4427CC099}" v="3" dt="2025-08-25T09:15:39.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6" d="100"/>
          <a:sy n="66" d="100"/>
        </p:scale>
        <p:origin x="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unyon" userId="3ee79b5e-7f69-4efb-bf67-91c037e6ac72" providerId="ADAL" clId="{2E279913-FFD8-4CAF-9F8A-2BA4427CC099}"/>
    <pc:docChg chg="undo custSel modSld">
      <pc:chgData name="Christopher Runyon" userId="3ee79b5e-7f69-4efb-bf67-91c037e6ac72" providerId="ADAL" clId="{2E279913-FFD8-4CAF-9F8A-2BA4427CC099}" dt="2025-08-25T09:15:39.960" v="17"/>
      <pc:docMkLst>
        <pc:docMk/>
      </pc:docMkLst>
      <pc:sldChg chg="modAnim">
        <pc:chgData name="Christopher Runyon" userId="3ee79b5e-7f69-4efb-bf67-91c037e6ac72" providerId="ADAL" clId="{2E279913-FFD8-4CAF-9F8A-2BA4427CC099}" dt="2025-08-25T09:15:39.960" v="17"/>
        <pc:sldMkLst>
          <pc:docMk/>
          <pc:sldMk cId="3001289678" sldId="2147482317"/>
        </pc:sldMkLst>
      </pc:sldChg>
      <pc:sldChg chg="addSp delSp modSp mod">
        <pc:chgData name="Christopher Runyon" userId="3ee79b5e-7f69-4efb-bf67-91c037e6ac72" providerId="ADAL" clId="{2E279913-FFD8-4CAF-9F8A-2BA4427CC099}" dt="2025-08-25T09:15:11.483" v="16" actId="1076"/>
        <pc:sldMkLst>
          <pc:docMk/>
          <pc:sldMk cId="3678781473" sldId="2147482330"/>
        </pc:sldMkLst>
        <pc:picChg chg="add mod">
          <ac:chgData name="Christopher Runyon" userId="3ee79b5e-7f69-4efb-bf67-91c037e6ac72" providerId="ADAL" clId="{2E279913-FFD8-4CAF-9F8A-2BA4427CC099}" dt="2025-08-25T09:15:11.483" v="16" actId="1076"/>
          <ac:picMkLst>
            <pc:docMk/>
            <pc:sldMk cId="3678781473" sldId="2147482330"/>
            <ac:picMk id="5" creationId="{96D3262B-0101-B104-7F7B-83BCD52F75C3}"/>
          </ac:picMkLst>
        </pc:picChg>
        <pc:picChg chg="del">
          <ac:chgData name="Christopher Runyon" userId="3ee79b5e-7f69-4efb-bf67-91c037e6ac72" providerId="ADAL" clId="{2E279913-FFD8-4CAF-9F8A-2BA4427CC099}" dt="2025-08-25T09:15:08.040" v="15" actId="478"/>
          <ac:picMkLst>
            <pc:docMk/>
            <pc:sldMk cId="3678781473" sldId="2147482330"/>
            <ac:picMk id="7" creationId="{5B21BD7D-F58C-C419-D738-64FEE5F18AEA}"/>
          </ac:picMkLst>
        </pc:picChg>
      </pc:sldChg>
      <pc:sldChg chg="addSp delSp modSp mod">
        <pc:chgData name="Christopher Runyon" userId="3ee79b5e-7f69-4efb-bf67-91c037e6ac72" providerId="ADAL" clId="{2E279913-FFD8-4CAF-9F8A-2BA4427CC099}" dt="2025-08-25T09:13:50.418" v="10" actId="1076"/>
        <pc:sldMkLst>
          <pc:docMk/>
          <pc:sldMk cId="4118206014" sldId="2147482356"/>
        </pc:sldMkLst>
        <pc:spChg chg="mod">
          <ac:chgData name="Christopher Runyon" userId="3ee79b5e-7f69-4efb-bf67-91c037e6ac72" providerId="ADAL" clId="{2E279913-FFD8-4CAF-9F8A-2BA4427CC099}" dt="2025-08-25T09:13:50.418" v="10" actId="1076"/>
          <ac:spMkLst>
            <pc:docMk/>
            <pc:sldMk cId="4118206014" sldId="2147482356"/>
            <ac:spMk id="4" creationId="{C2CF19BB-5E9E-B7A8-A26B-2C8309A4E124}"/>
          </ac:spMkLst>
        </pc:spChg>
        <pc:picChg chg="del">
          <ac:chgData name="Christopher Runyon" userId="3ee79b5e-7f69-4efb-bf67-91c037e6ac72" providerId="ADAL" clId="{2E279913-FFD8-4CAF-9F8A-2BA4427CC099}" dt="2025-08-25T09:12:48.469" v="0" actId="478"/>
          <ac:picMkLst>
            <pc:docMk/>
            <pc:sldMk cId="4118206014" sldId="2147482356"/>
            <ac:picMk id="3" creationId="{6834324A-64A8-2EC4-F44E-FF359F77126F}"/>
          </ac:picMkLst>
        </pc:picChg>
        <pc:picChg chg="add mod ord">
          <ac:chgData name="Christopher Runyon" userId="3ee79b5e-7f69-4efb-bf67-91c037e6ac72" providerId="ADAL" clId="{2E279913-FFD8-4CAF-9F8A-2BA4427CC099}" dt="2025-08-25T09:13:46.175" v="9" actId="1076"/>
          <ac:picMkLst>
            <pc:docMk/>
            <pc:sldMk cId="4118206014" sldId="2147482356"/>
            <ac:picMk id="9" creationId="{0D74632F-6E3B-6525-901B-19D828D6A1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D40D9A2-35A5-4758-942A-AE239CFEEDAC}" type="datetimeFigureOut">
              <a:rPr lang="en-US" smtClean="0"/>
              <a:t>8/25/2025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CF9E82B-B1CD-47D0-8484-46064DC6F88B}" type="slidenum">
              <a:rPr lang="en-US" smtClean="0"/>
              <a:t>‹#›</a:t>
            </a:fld>
            <a:endParaRPr lang="en-US"/>
          </a:p>
        </p:txBody>
      </p:sp>
    </p:spTree>
    <p:extLst>
      <p:ext uri="{BB962C8B-B14F-4D97-AF65-F5344CB8AC3E}">
        <p14:creationId xmlns:p14="http://schemas.microsoft.com/office/powerpoint/2010/main" val="63653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7</a:t>
            </a:fld>
            <a:endParaRPr lang="en-US"/>
          </a:p>
        </p:txBody>
      </p:sp>
    </p:spTree>
    <p:extLst>
      <p:ext uri="{BB962C8B-B14F-4D97-AF65-F5344CB8AC3E}">
        <p14:creationId xmlns:p14="http://schemas.microsoft.com/office/powerpoint/2010/main" val="335674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E0219-A029-4942-A8E2-D1AE58FCFA09}" type="slidenum">
              <a:rPr lang="en-US" smtClean="0"/>
              <a:t>9</a:t>
            </a:fld>
            <a:endParaRPr lang="en-US"/>
          </a:p>
        </p:txBody>
      </p:sp>
    </p:spTree>
    <p:extLst>
      <p:ext uri="{BB962C8B-B14F-4D97-AF65-F5344CB8AC3E}">
        <p14:creationId xmlns:p14="http://schemas.microsoft.com/office/powerpoint/2010/main" val="173190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39</a:t>
            </a:fld>
            <a:endParaRPr lang="en-US"/>
          </a:p>
        </p:txBody>
      </p:sp>
    </p:spTree>
    <p:extLst>
      <p:ext uri="{BB962C8B-B14F-4D97-AF65-F5344CB8AC3E}">
        <p14:creationId xmlns:p14="http://schemas.microsoft.com/office/powerpoint/2010/main" val="393477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9E82B-B1CD-47D0-8484-46064DC6F88B}" type="slidenum">
              <a:rPr lang="en-US" smtClean="0"/>
              <a:t>67</a:t>
            </a:fld>
            <a:endParaRPr lang="en-US"/>
          </a:p>
        </p:txBody>
      </p:sp>
    </p:spTree>
    <p:extLst>
      <p:ext uri="{BB962C8B-B14F-4D97-AF65-F5344CB8AC3E}">
        <p14:creationId xmlns:p14="http://schemas.microsoft.com/office/powerpoint/2010/main" val="3087956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186C-61E0-705E-A545-422D11ACAC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28487-3195-7281-EB48-D81626E46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C5320A-80A6-E05C-59EC-E66C740EF673}"/>
              </a:ext>
            </a:extLst>
          </p:cNvPr>
          <p:cNvSpPr>
            <a:spLocks noGrp="1"/>
          </p:cNvSpPr>
          <p:nvPr>
            <p:ph type="dt" sz="half" idx="10"/>
          </p:nvPr>
        </p:nvSpPr>
        <p:spPr/>
        <p:txBody>
          <a:bodyPr/>
          <a:lstStyle/>
          <a:p>
            <a:fld id="{B1DA45A5-5FCD-4E2D-A4C3-2FCDCBD2D9FE}" type="datetime1">
              <a:rPr lang="en-US" smtClean="0"/>
              <a:t>8/25/2025</a:t>
            </a:fld>
            <a:endParaRPr lang="en-US"/>
          </a:p>
        </p:txBody>
      </p:sp>
      <p:sp>
        <p:nvSpPr>
          <p:cNvPr id="5" name="Footer Placeholder 4">
            <a:extLst>
              <a:ext uri="{FF2B5EF4-FFF2-40B4-BE49-F238E27FC236}">
                <a16:creationId xmlns:a16="http://schemas.microsoft.com/office/drawing/2014/main" id="{94A11B73-DAF5-FDE9-E660-5B1CB2067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53838-A900-CC67-A5C9-DFE622ABA916}"/>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4816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0EAD-F0FB-4DF2-99B4-EB2CB6DE7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22B65-8638-012A-1B92-F2D41EDE0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FD3FC-A168-BAB8-2DEB-56EAED26ACD3}"/>
              </a:ext>
            </a:extLst>
          </p:cNvPr>
          <p:cNvSpPr>
            <a:spLocks noGrp="1"/>
          </p:cNvSpPr>
          <p:nvPr>
            <p:ph type="dt" sz="half" idx="10"/>
          </p:nvPr>
        </p:nvSpPr>
        <p:spPr/>
        <p:txBody>
          <a:bodyPr/>
          <a:lstStyle/>
          <a:p>
            <a:fld id="{DB1C8100-FE3E-4428-9DF0-071A71FA5EDB}" type="datetime1">
              <a:rPr lang="en-US" smtClean="0"/>
              <a:t>8/25/2025</a:t>
            </a:fld>
            <a:endParaRPr lang="en-US"/>
          </a:p>
        </p:txBody>
      </p:sp>
      <p:sp>
        <p:nvSpPr>
          <p:cNvPr id="5" name="Footer Placeholder 4">
            <a:extLst>
              <a:ext uri="{FF2B5EF4-FFF2-40B4-BE49-F238E27FC236}">
                <a16:creationId xmlns:a16="http://schemas.microsoft.com/office/drawing/2014/main" id="{E9056E78-EDD9-3068-F359-62AB5B1D3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2CFA1-6294-0A8B-A425-373D6311932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38191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7C3CB-2F2F-B625-5F5D-F702150D5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5EAA2F-F934-6C4B-6BE1-43937DA25A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61758-3D49-CD2B-708F-6AFE0C8E3F6A}"/>
              </a:ext>
            </a:extLst>
          </p:cNvPr>
          <p:cNvSpPr>
            <a:spLocks noGrp="1"/>
          </p:cNvSpPr>
          <p:nvPr>
            <p:ph type="dt" sz="half" idx="10"/>
          </p:nvPr>
        </p:nvSpPr>
        <p:spPr/>
        <p:txBody>
          <a:bodyPr/>
          <a:lstStyle/>
          <a:p>
            <a:fld id="{0A5BF87C-BD59-4B4F-8C03-6C8FD158CE45}" type="datetime1">
              <a:rPr lang="en-US" smtClean="0"/>
              <a:t>8/25/2025</a:t>
            </a:fld>
            <a:endParaRPr lang="en-US"/>
          </a:p>
        </p:txBody>
      </p:sp>
      <p:sp>
        <p:nvSpPr>
          <p:cNvPr id="5" name="Footer Placeholder 4">
            <a:extLst>
              <a:ext uri="{FF2B5EF4-FFF2-40B4-BE49-F238E27FC236}">
                <a16:creationId xmlns:a16="http://schemas.microsoft.com/office/drawing/2014/main" id="{A7D4A20C-3DF2-F812-B795-B845127AC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4B309-7787-8960-03A5-D0ECBF16D81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128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copy 2">
    <p:spTree>
      <p:nvGrpSpPr>
        <p:cNvPr id="1" name=""/>
        <p:cNvGrpSpPr/>
        <p:nvPr/>
      </p:nvGrpSpPr>
      <p:grpSpPr>
        <a:xfrm>
          <a:off x="0" y="0"/>
          <a:ext cx="0" cy="0"/>
          <a:chOff x="0" y="0"/>
          <a:chExt cx="0" cy="0"/>
        </a:xfrm>
      </p:grpSpPr>
      <p:sp>
        <p:nvSpPr>
          <p:cNvPr id="81" name="object 3">
            <a:extLst>
              <a:ext uri="{C183D7F6-B498-43B3-948B-1728B52AA6E4}">
                <adec:decorative xmlns:adec="http://schemas.microsoft.com/office/drawing/2017/decorative" val="1"/>
              </a:ext>
            </a:extLst>
          </p:cNvPr>
          <p:cNvSpPr/>
          <p:nvPr/>
        </p:nvSpPr>
        <p:spPr>
          <a:xfrm>
            <a:off x="1" y="-1"/>
            <a:ext cx="9978770" cy="11635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0031" y="21600"/>
                </a:lnTo>
                <a:lnTo>
                  <a:pt x="21600" y="0"/>
                </a:lnTo>
                <a:close/>
              </a:path>
            </a:pathLst>
          </a:custGeom>
          <a:solidFill>
            <a:srgbClr val="3376C1"/>
          </a:solidFill>
          <a:ln w="12700">
            <a:miter lim="400000"/>
          </a:ln>
        </p:spPr>
        <p:txBody>
          <a:bodyPr lIns="45719" rIns="45719"/>
          <a:lstStyle/>
          <a:p>
            <a:pPr>
              <a:defRPr>
                <a:solidFill>
                  <a:srgbClr val="000000"/>
                </a:solidFill>
                <a:latin typeface="+mn-lt"/>
                <a:ea typeface="+mn-ea"/>
                <a:cs typeface="+mn-cs"/>
                <a:sym typeface="Calibri"/>
              </a:defRPr>
            </a:pPr>
            <a:endParaRPr sz="1800"/>
          </a:p>
        </p:txBody>
      </p:sp>
      <p:sp>
        <p:nvSpPr>
          <p:cNvPr id="82" name="Title Text"/>
          <p:cNvSpPr txBox="1">
            <a:spLocks noGrp="1"/>
          </p:cNvSpPr>
          <p:nvPr>
            <p:ph type="title" hasCustomPrompt="1"/>
          </p:nvPr>
        </p:nvSpPr>
        <p:spPr>
          <a:xfrm>
            <a:off x="534514" y="190500"/>
            <a:ext cx="7822979" cy="893614"/>
          </a:xfrm>
          <a:prstGeom prst="rect">
            <a:avLst/>
          </a:prstGeom>
        </p:spPr>
        <p:txBody>
          <a:bodyPr anchor="ctr" anchorCtr="0"/>
          <a:lstStyle>
            <a:lvl1pPr>
              <a:defRPr sz="2600" b="0" i="0">
                <a:latin typeface="Arial" panose="020B0604020202020204" pitchFamily="34" charset="0"/>
                <a:cs typeface="Arial" panose="020B0604020202020204" pitchFamily="34" charset="0"/>
              </a:defRPr>
            </a:lvl1pPr>
          </a:lstStyle>
          <a:p>
            <a:r>
              <a:rPr dirty="0"/>
              <a:t>Title Text</a:t>
            </a:r>
          </a:p>
        </p:txBody>
      </p:sp>
      <p:sp>
        <p:nvSpPr>
          <p:cNvPr id="10" name="Text Placeholder 3">
            <a:extLst>
              <a:ext uri="{FF2B5EF4-FFF2-40B4-BE49-F238E27FC236}">
                <a16:creationId xmlns:a16="http://schemas.microsoft.com/office/drawing/2014/main" id="{82E31CD2-C3C6-894F-A8D1-78A94D6FFFEF}"/>
              </a:ext>
            </a:extLst>
          </p:cNvPr>
          <p:cNvSpPr>
            <a:spLocks noGrp="1"/>
          </p:cNvSpPr>
          <p:nvPr>
            <p:ph type="body" sz="quarter" idx="15"/>
          </p:nvPr>
        </p:nvSpPr>
        <p:spPr>
          <a:xfrm>
            <a:off x="959261" y="1604963"/>
            <a:ext cx="10036556" cy="3700462"/>
          </a:xfrm>
          <a:prstGeom prst="rect">
            <a:avLst/>
          </a:prstGeom>
        </p:spPr>
        <p:txBody>
          <a:bodyPr/>
          <a:lstStyle>
            <a:lvl1pPr>
              <a:spcAft>
                <a:spcPts val="1200"/>
              </a:spcAft>
              <a:defRPr sz="2200" b="1" i="0">
                <a:solidFill>
                  <a:srgbClr val="3B3A3A"/>
                </a:solidFill>
                <a:latin typeface="Arial" panose="020B0604020202020204" pitchFamily="34" charset="0"/>
                <a:cs typeface="Arial" panose="020B0604020202020204" pitchFamily="34" charset="0"/>
              </a:defRPr>
            </a:lvl1pPr>
            <a:lvl2pPr marL="0" indent="9525">
              <a:spcAft>
                <a:spcPts val="1200"/>
              </a:spcAft>
              <a:tabLst/>
              <a:defRPr sz="1800" b="0" i="0">
                <a:solidFill>
                  <a:srgbClr val="3B3A3A"/>
                </a:solidFill>
                <a:latin typeface="Arial" panose="020B0604020202020204" pitchFamily="34" charset="0"/>
                <a:cs typeface="Arial" panose="020B0604020202020204" pitchFamily="34" charset="0"/>
              </a:defRPr>
            </a:lvl2pPr>
            <a:lvl3pPr marL="228600" marR="99060" indent="-228600" algn="l" defTabSz="914400" rtl="0" latinLnBrk="0">
              <a:lnSpc>
                <a:spcPct val="120400"/>
              </a:lnSpc>
              <a:spcBef>
                <a:spcPts val="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3pPr>
            <a:lvl4pPr marL="6873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4pPr>
            <a:lvl5pPr marL="12588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a:ln>
                  <a:noFill/>
                </a:ln>
                <a:solidFill>
                  <a:srgbClr val="414141"/>
                </a:solidFill>
                <a:uFillTx/>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689A5C3-3E04-493A-B02C-9C8E5F8574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977" y="255619"/>
            <a:ext cx="1365300" cy="607611"/>
          </a:xfrm>
          <a:prstGeom prst="rect">
            <a:avLst/>
          </a:prstGeom>
        </p:spPr>
      </p:pic>
      <p:sp>
        <p:nvSpPr>
          <p:cNvPr id="2" name="TextBox 1">
            <a:extLst>
              <a:ext uri="{FF2B5EF4-FFF2-40B4-BE49-F238E27FC236}">
                <a16:creationId xmlns:a16="http://schemas.microsoft.com/office/drawing/2014/main" id="{74A5DDF8-1868-B9FF-C028-A5A94CEA85C8}"/>
              </a:ext>
              <a:ext uri="{C183D7F6-B498-43B3-948B-1728B52AA6E4}">
                <adec:decorative xmlns:adec="http://schemas.microsoft.com/office/drawing/2017/decorative" val="1"/>
              </a:ext>
            </a:extLst>
          </p:cNvPr>
          <p:cNvSpPr txBox="1"/>
          <p:nvPr userDrawn="1"/>
        </p:nvSpPr>
        <p:spPr>
          <a:xfrm>
            <a:off x="11662114" y="6354619"/>
            <a:ext cx="52988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FF4CF300-C35B-4718-8700-2C4AF98803AA}" type="slidenum">
              <a:rPr kumimoji="0" lang="en-US" sz="1000" b="0" i="0" u="none" strike="noStrike" cap="none" spc="0" normalizeH="0" baseline="0" smtClean="0">
                <a:ln>
                  <a:noFill/>
                </a:ln>
                <a:solidFill>
                  <a:srgbClr val="414141"/>
                </a:solidFill>
                <a:effectLst/>
                <a:uFillTx/>
                <a:latin typeface="Arial"/>
                <a:ea typeface="Arial"/>
                <a:cs typeface="Arial"/>
                <a:sym typeface="Arial"/>
              </a:rPr>
              <a:pPr marL="0" marR="0" indent="0" algn="l" defTabSz="914400"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rgbClr val="414141"/>
              </a:solidFill>
              <a:effectLst/>
              <a:uFillTx/>
              <a:latin typeface="Arial"/>
              <a:ea typeface="Arial"/>
              <a:cs typeface="Arial"/>
              <a:sym typeface="Arial"/>
            </a:endParaRPr>
          </a:p>
        </p:txBody>
      </p:sp>
    </p:spTree>
    <p:extLst>
      <p:ext uri="{BB962C8B-B14F-4D97-AF65-F5344CB8AC3E}">
        <p14:creationId xmlns:p14="http://schemas.microsoft.com/office/powerpoint/2010/main" val="4275335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D90-E0D6-5920-927E-A5BAA49FD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8AA07-04E4-BE82-E72C-961B1D67EA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3CF85-B068-4315-CA7D-62F784862307}"/>
              </a:ext>
            </a:extLst>
          </p:cNvPr>
          <p:cNvSpPr>
            <a:spLocks noGrp="1"/>
          </p:cNvSpPr>
          <p:nvPr>
            <p:ph type="dt" sz="half" idx="10"/>
          </p:nvPr>
        </p:nvSpPr>
        <p:spPr/>
        <p:txBody>
          <a:bodyPr/>
          <a:lstStyle/>
          <a:p>
            <a:fld id="{8C0DDF13-1034-48DE-A39D-63D85B8834FC}" type="datetime1">
              <a:rPr lang="en-US" smtClean="0"/>
              <a:t>8/25/2025</a:t>
            </a:fld>
            <a:endParaRPr lang="en-US"/>
          </a:p>
        </p:txBody>
      </p:sp>
      <p:sp>
        <p:nvSpPr>
          <p:cNvPr id="5" name="Footer Placeholder 4">
            <a:extLst>
              <a:ext uri="{FF2B5EF4-FFF2-40B4-BE49-F238E27FC236}">
                <a16:creationId xmlns:a16="http://schemas.microsoft.com/office/drawing/2014/main" id="{76FC11AF-4F5B-D764-8F8B-6ADFCF7B2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52B24-FBC3-0D97-54D8-861A3A3F00B7}"/>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647935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0243-85A5-B097-FD5D-6F90E699CA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5B17E6-2B5B-6E04-7960-DBB6D03A36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0DD927-C827-F3AE-728E-07E3DA802BFA}"/>
              </a:ext>
            </a:extLst>
          </p:cNvPr>
          <p:cNvSpPr>
            <a:spLocks noGrp="1"/>
          </p:cNvSpPr>
          <p:nvPr>
            <p:ph type="dt" sz="half" idx="10"/>
          </p:nvPr>
        </p:nvSpPr>
        <p:spPr/>
        <p:txBody>
          <a:bodyPr/>
          <a:lstStyle/>
          <a:p>
            <a:fld id="{D9D3C412-9502-48BB-91D2-A3A988FC3F5D}" type="datetime1">
              <a:rPr lang="en-US" smtClean="0"/>
              <a:t>8/25/2025</a:t>
            </a:fld>
            <a:endParaRPr lang="en-US"/>
          </a:p>
        </p:txBody>
      </p:sp>
      <p:sp>
        <p:nvSpPr>
          <p:cNvPr id="5" name="Footer Placeholder 4">
            <a:extLst>
              <a:ext uri="{FF2B5EF4-FFF2-40B4-BE49-F238E27FC236}">
                <a16:creationId xmlns:a16="http://schemas.microsoft.com/office/drawing/2014/main" id="{937C7232-C651-A68A-9D31-4442DE870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A678B-D70D-A345-F51B-E03A74A2F7B5}"/>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6559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EAB6-2010-49D8-C9FC-83E63A4E7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00859-C895-054E-7595-FB35D99EEC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E5FB3-E5CB-49B7-FB22-DD8C1A4E7D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EA1F9-E600-E41B-88D3-8AC0D192550E}"/>
              </a:ext>
            </a:extLst>
          </p:cNvPr>
          <p:cNvSpPr>
            <a:spLocks noGrp="1"/>
          </p:cNvSpPr>
          <p:nvPr>
            <p:ph type="dt" sz="half" idx="10"/>
          </p:nvPr>
        </p:nvSpPr>
        <p:spPr/>
        <p:txBody>
          <a:bodyPr/>
          <a:lstStyle/>
          <a:p>
            <a:fld id="{72D0130C-5C62-48EA-B5D0-89114E4625E8}" type="datetime1">
              <a:rPr lang="en-US" smtClean="0"/>
              <a:t>8/25/2025</a:t>
            </a:fld>
            <a:endParaRPr lang="en-US"/>
          </a:p>
        </p:txBody>
      </p:sp>
      <p:sp>
        <p:nvSpPr>
          <p:cNvPr id="6" name="Footer Placeholder 5">
            <a:extLst>
              <a:ext uri="{FF2B5EF4-FFF2-40B4-BE49-F238E27FC236}">
                <a16:creationId xmlns:a16="http://schemas.microsoft.com/office/drawing/2014/main" id="{573D8F17-9915-2936-1082-D1A1030D6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7A3F-C6CB-FC7B-EE55-CC6FF041316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4711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AEF2-FD44-B838-44CB-9BA45F5AAC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ED69CE-8A3E-921F-544F-6743923E10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3DFA0-7B58-28CF-6AF8-61F33C95B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8AD4E-D940-785E-EE6A-E28D67E34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AAE12-8034-D4CE-B56A-662D7C967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E54D09-632A-7755-3828-3EE2DD353D5B}"/>
              </a:ext>
            </a:extLst>
          </p:cNvPr>
          <p:cNvSpPr>
            <a:spLocks noGrp="1"/>
          </p:cNvSpPr>
          <p:nvPr>
            <p:ph type="dt" sz="half" idx="10"/>
          </p:nvPr>
        </p:nvSpPr>
        <p:spPr/>
        <p:txBody>
          <a:bodyPr/>
          <a:lstStyle/>
          <a:p>
            <a:fld id="{4C17786A-A661-4093-83B0-401B092737AF}" type="datetime1">
              <a:rPr lang="en-US" smtClean="0"/>
              <a:t>8/25/2025</a:t>
            </a:fld>
            <a:endParaRPr lang="en-US"/>
          </a:p>
        </p:txBody>
      </p:sp>
      <p:sp>
        <p:nvSpPr>
          <p:cNvPr id="8" name="Footer Placeholder 7">
            <a:extLst>
              <a:ext uri="{FF2B5EF4-FFF2-40B4-BE49-F238E27FC236}">
                <a16:creationId xmlns:a16="http://schemas.microsoft.com/office/drawing/2014/main" id="{1725AB9A-867C-8DAE-3214-22E0DAA94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4D62B-F592-F608-4595-D4FDB932A92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21825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346A-8AB5-6930-BB30-D5C6ACDD9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11143F-D6B9-3696-53A7-E9789B50388E}"/>
              </a:ext>
            </a:extLst>
          </p:cNvPr>
          <p:cNvSpPr>
            <a:spLocks noGrp="1"/>
          </p:cNvSpPr>
          <p:nvPr>
            <p:ph type="dt" sz="half" idx="10"/>
          </p:nvPr>
        </p:nvSpPr>
        <p:spPr/>
        <p:txBody>
          <a:bodyPr/>
          <a:lstStyle/>
          <a:p>
            <a:fld id="{F9E25BF0-835B-4463-BE4A-E253976AFD49}" type="datetime1">
              <a:rPr lang="en-US" smtClean="0"/>
              <a:t>8/25/2025</a:t>
            </a:fld>
            <a:endParaRPr lang="en-US"/>
          </a:p>
        </p:txBody>
      </p:sp>
      <p:sp>
        <p:nvSpPr>
          <p:cNvPr id="4" name="Footer Placeholder 3">
            <a:extLst>
              <a:ext uri="{FF2B5EF4-FFF2-40B4-BE49-F238E27FC236}">
                <a16:creationId xmlns:a16="http://schemas.microsoft.com/office/drawing/2014/main" id="{27F0CBC8-ADCB-9E0C-D901-B2DF7F4F9B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263E4-8895-085D-C551-CFD043674262}"/>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769559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3B841-A7E2-2C12-E481-E7420CC8BF11}"/>
              </a:ext>
            </a:extLst>
          </p:cNvPr>
          <p:cNvSpPr>
            <a:spLocks noGrp="1"/>
          </p:cNvSpPr>
          <p:nvPr>
            <p:ph type="dt" sz="half" idx="10"/>
          </p:nvPr>
        </p:nvSpPr>
        <p:spPr/>
        <p:txBody>
          <a:bodyPr/>
          <a:lstStyle/>
          <a:p>
            <a:fld id="{7C0190F7-C14E-438B-95E8-84C2A1ACC3F3}" type="datetime1">
              <a:rPr lang="en-US" smtClean="0"/>
              <a:t>8/25/2025</a:t>
            </a:fld>
            <a:endParaRPr lang="en-US"/>
          </a:p>
        </p:txBody>
      </p:sp>
      <p:sp>
        <p:nvSpPr>
          <p:cNvPr id="3" name="Footer Placeholder 2">
            <a:extLst>
              <a:ext uri="{FF2B5EF4-FFF2-40B4-BE49-F238E27FC236}">
                <a16:creationId xmlns:a16="http://schemas.microsoft.com/office/drawing/2014/main" id="{80184CA5-EB80-3211-E4AF-BD4BC6357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BBA0-782D-4DAC-C943-6046C325C8F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45841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924E-831F-E4F0-7028-43C991578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B5547D-4A58-3266-DA1A-D207FEDAA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09B27-FF11-B05B-CFEF-9A1515C1A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C33C1-EC54-E2BF-590D-89C790C61225}"/>
              </a:ext>
            </a:extLst>
          </p:cNvPr>
          <p:cNvSpPr>
            <a:spLocks noGrp="1"/>
          </p:cNvSpPr>
          <p:nvPr>
            <p:ph type="dt" sz="half" idx="10"/>
          </p:nvPr>
        </p:nvSpPr>
        <p:spPr/>
        <p:txBody>
          <a:bodyPr/>
          <a:lstStyle/>
          <a:p>
            <a:fld id="{A9A4F902-0624-44AA-8ABD-C6F34639F6E7}" type="datetime1">
              <a:rPr lang="en-US" smtClean="0"/>
              <a:t>8/25/2025</a:t>
            </a:fld>
            <a:endParaRPr lang="en-US"/>
          </a:p>
        </p:txBody>
      </p:sp>
      <p:sp>
        <p:nvSpPr>
          <p:cNvPr id="6" name="Footer Placeholder 5">
            <a:extLst>
              <a:ext uri="{FF2B5EF4-FFF2-40B4-BE49-F238E27FC236}">
                <a16:creationId xmlns:a16="http://schemas.microsoft.com/office/drawing/2014/main" id="{CD93EDFC-B576-B18A-BD29-AD413EE37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F667F-DD7A-B2B9-FD28-E4F384D704B8}"/>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9226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E5C6-2272-DECF-CA66-949A092D2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38D6DC-B828-F082-88DB-1FB9C04CC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3236E2-5EBB-7230-EDD9-0FC4D4B38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1D6A0-9815-CB6E-6158-30591B376E83}"/>
              </a:ext>
            </a:extLst>
          </p:cNvPr>
          <p:cNvSpPr>
            <a:spLocks noGrp="1"/>
          </p:cNvSpPr>
          <p:nvPr>
            <p:ph type="dt" sz="half" idx="10"/>
          </p:nvPr>
        </p:nvSpPr>
        <p:spPr/>
        <p:txBody>
          <a:bodyPr/>
          <a:lstStyle/>
          <a:p>
            <a:fld id="{951ACA11-7CD2-4EE1-9B79-DB28B8A19B59}" type="datetime1">
              <a:rPr lang="en-US" smtClean="0"/>
              <a:t>8/25/2025</a:t>
            </a:fld>
            <a:endParaRPr lang="en-US"/>
          </a:p>
        </p:txBody>
      </p:sp>
      <p:sp>
        <p:nvSpPr>
          <p:cNvPr id="6" name="Footer Placeholder 5">
            <a:extLst>
              <a:ext uri="{FF2B5EF4-FFF2-40B4-BE49-F238E27FC236}">
                <a16:creationId xmlns:a16="http://schemas.microsoft.com/office/drawing/2014/main" id="{02F98426-54AD-5E50-D707-63EE05CC8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F0EFB-7BB5-AE29-5B62-D1F9E7799B0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51803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68206-A2AE-D3A4-CCEF-0CC31E87B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3333A4-CEAB-00D2-9026-7FFCBAE59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4FB5E-2169-46FC-7489-050FD38F7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6964EA-2269-454B-B86A-8CD35797777E}" type="datetime1">
              <a:rPr lang="en-US" smtClean="0"/>
              <a:t>8/25/2025</a:t>
            </a:fld>
            <a:endParaRPr lang="en-US"/>
          </a:p>
        </p:txBody>
      </p:sp>
      <p:sp>
        <p:nvSpPr>
          <p:cNvPr id="5" name="Footer Placeholder 4">
            <a:extLst>
              <a:ext uri="{FF2B5EF4-FFF2-40B4-BE49-F238E27FC236}">
                <a16:creationId xmlns:a16="http://schemas.microsoft.com/office/drawing/2014/main" id="{B4A432BE-9506-0948-D3DE-7FE8A3A31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124D0C-9C7B-861D-5AC6-2587738AB3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F97FF7-CDB5-4ABD-B379-D646732CAE40}" type="slidenum">
              <a:rPr lang="en-US" smtClean="0"/>
              <a:t>‹#›</a:t>
            </a:fld>
            <a:endParaRPr lang="en-US"/>
          </a:p>
        </p:txBody>
      </p:sp>
    </p:spTree>
    <p:extLst>
      <p:ext uri="{BB962C8B-B14F-4D97-AF65-F5344CB8AC3E}">
        <p14:creationId xmlns:p14="http://schemas.microsoft.com/office/powerpoint/2010/main" val="2817121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madlibs.com/wp-content/uploads/2024/06/VacationFun_ML_2009_pg15.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anthropic.com/engineering/built-multi-agent-research-syste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platform.openai.com/playground/chat?models=gpt-4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github.com/christopherjnash/OSCE-Grader"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openai.com/chatgpt/overview/" TargetMode="External"/><Relationship Id="rId2" Type="http://schemas.openxmlformats.org/officeDocument/2006/relationships/hyperlink" Target="https://claude.ai/"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hyperlink" Target="https://ai.meta.com/blog/llama-4-multimodal-intelligence/" TargetMode="External"/><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2" Type="http://schemas.openxmlformats.org/officeDocument/2006/relationships/hyperlink" Target="https://openai.com/api/pricing/" TargetMode="Externa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clanthology.org/P14-113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www.aamc.org/about-us/mission-areas/medical-education/principles-ai-us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691CB8-FC69-F180-AAF3-BBA1ED5705C6}"/>
              </a:ext>
            </a:extLst>
          </p:cNvPr>
          <p:cNvPicPr>
            <a:picLocks noChangeAspect="1"/>
          </p:cNvPicPr>
          <p:nvPr/>
        </p:nvPicPr>
        <p:blipFill>
          <a:blip r:embed="rId2"/>
          <a:stretch>
            <a:fillRect/>
          </a:stretch>
        </p:blipFill>
        <p:spPr>
          <a:xfrm>
            <a:off x="7277100" y="-85725"/>
            <a:ext cx="4190999" cy="4190999"/>
          </a:xfrm>
          <a:prstGeom prst="rect">
            <a:avLst/>
          </a:prstGeom>
        </p:spPr>
      </p:pic>
      <p:pic>
        <p:nvPicPr>
          <p:cNvPr id="7" name="Picture 6" descr="A group of people wearing white coats&#10;&#10;AI-generated content may be incorrect.">
            <a:extLst>
              <a:ext uri="{FF2B5EF4-FFF2-40B4-BE49-F238E27FC236}">
                <a16:creationId xmlns:a16="http://schemas.microsoft.com/office/drawing/2014/main" id="{175ABD9A-5940-2D13-D7AA-4C545453192C}"/>
              </a:ext>
            </a:extLst>
          </p:cNvPr>
          <p:cNvPicPr>
            <a:picLocks noChangeAspect="1"/>
          </p:cNvPicPr>
          <p:nvPr/>
        </p:nvPicPr>
        <p:blipFill>
          <a:blip r:embed="rId3"/>
          <a:stretch>
            <a:fillRect/>
          </a:stretch>
        </p:blipFill>
        <p:spPr>
          <a:xfrm>
            <a:off x="174379" y="483393"/>
            <a:ext cx="5891213" cy="5891213"/>
          </a:xfrm>
          <a:prstGeom prst="rect">
            <a:avLst/>
          </a:prstGeom>
        </p:spPr>
      </p:pic>
      <p:grpSp>
        <p:nvGrpSpPr>
          <p:cNvPr id="2" name="Group 1">
            <a:extLst>
              <a:ext uri="{FF2B5EF4-FFF2-40B4-BE49-F238E27FC236}">
                <a16:creationId xmlns:a16="http://schemas.microsoft.com/office/drawing/2014/main" id="{A784D061-157C-F2D6-971C-7FB4C5607532}"/>
              </a:ext>
            </a:extLst>
          </p:cNvPr>
          <p:cNvGrpSpPr/>
          <p:nvPr/>
        </p:nvGrpSpPr>
        <p:grpSpPr>
          <a:xfrm>
            <a:off x="6126409" y="3849962"/>
            <a:ext cx="5934075" cy="2059492"/>
            <a:chOff x="5984629" y="2221187"/>
            <a:chExt cx="5934075" cy="2059492"/>
          </a:xfrm>
        </p:grpSpPr>
        <p:sp>
          <p:nvSpPr>
            <p:cNvPr id="4" name="Title 1">
              <a:extLst>
                <a:ext uri="{FF2B5EF4-FFF2-40B4-BE49-F238E27FC236}">
                  <a16:creationId xmlns:a16="http://schemas.microsoft.com/office/drawing/2014/main" id="{03223856-B222-481D-472A-0D31ECDB450B}"/>
                </a:ext>
              </a:extLst>
            </p:cNvPr>
            <p:cNvSpPr txBox="1">
              <a:spLocks/>
            </p:cNvSpPr>
            <p:nvPr/>
          </p:nvSpPr>
          <p:spPr>
            <a:xfrm>
              <a:off x="5984629" y="2221187"/>
              <a:ext cx="5934075" cy="20594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Using GPTs to Assist with Grading OSCE Notes</a:t>
              </a:r>
              <a:endParaRPr lang="en-US" sz="3600" dirty="0"/>
            </a:p>
          </p:txBody>
        </p:sp>
        <p:sp>
          <p:nvSpPr>
            <p:cNvPr id="5" name="Subtitle 2">
              <a:extLst>
                <a:ext uri="{FF2B5EF4-FFF2-40B4-BE49-F238E27FC236}">
                  <a16:creationId xmlns:a16="http://schemas.microsoft.com/office/drawing/2014/main" id="{DCEE89E1-6FA7-D768-2DF3-B0D7508E5CD9}"/>
                </a:ext>
              </a:extLst>
            </p:cNvPr>
            <p:cNvSpPr txBox="1">
              <a:spLocks/>
            </p:cNvSpPr>
            <p:nvPr/>
          </p:nvSpPr>
          <p:spPr>
            <a:xfrm>
              <a:off x="6267431" y="3428999"/>
              <a:ext cx="5368470" cy="4814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Christopher Runyon, PhD</a:t>
              </a:r>
            </a:p>
          </p:txBody>
        </p:sp>
      </p:grpSp>
      <p:pic>
        <p:nvPicPr>
          <p:cNvPr id="3" name="Picture 2" descr="A blue and black logo&#10;&#10;AI-generated content may be incorrect.">
            <a:extLst>
              <a:ext uri="{FF2B5EF4-FFF2-40B4-BE49-F238E27FC236}">
                <a16:creationId xmlns:a16="http://schemas.microsoft.com/office/drawing/2014/main" id="{7A83C981-C277-D159-07BD-4F59D1AFD0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900" y="5500159"/>
            <a:ext cx="2544270" cy="1127377"/>
          </a:xfrm>
          <a:prstGeom prst="rect">
            <a:avLst/>
          </a:prstGeom>
        </p:spPr>
      </p:pic>
      <p:sp>
        <p:nvSpPr>
          <p:cNvPr id="10" name="TextBox 9">
            <a:extLst>
              <a:ext uri="{FF2B5EF4-FFF2-40B4-BE49-F238E27FC236}">
                <a16:creationId xmlns:a16="http://schemas.microsoft.com/office/drawing/2014/main" id="{FBBA27CB-F932-A373-A89E-D5DB45C1C817}"/>
              </a:ext>
            </a:extLst>
          </p:cNvPr>
          <p:cNvSpPr txBox="1"/>
          <p:nvPr/>
        </p:nvSpPr>
        <p:spPr>
          <a:xfrm>
            <a:off x="1669620" y="6458259"/>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286049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different sizes of cubes&#10;&#10;AI-generated content may be incorrect.">
            <a:extLst>
              <a:ext uri="{FF2B5EF4-FFF2-40B4-BE49-F238E27FC236}">
                <a16:creationId xmlns:a16="http://schemas.microsoft.com/office/drawing/2014/main" id="{8F0A0AED-052C-7117-E6A8-32F6DF6532FD}"/>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0322216-9EA1-440C-3398-DAFEEE0D5E22}"/>
              </a:ext>
            </a:extLst>
          </p:cNvPr>
          <p:cNvSpPr/>
          <p:nvPr/>
        </p:nvSpPr>
        <p:spPr>
          <a:xfrm>
            <a:off x="266700" y="353291"/>
            <a:ext cx="11620500" cy="633845"/>
          </a:xfrm>
          <a:prstGeom prst="rect">
            <a:avLst/>
          </a:prstGeom>
          <a:solidFill>
            <a:srgbClr val="FBFBFA"/>
          </a:solidFill>
          <a:ln>
            <a:solidFill>
              <a:srgbClr val="FBFB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D03DD509-58E5-BB61-C1B1-212177DD3CBB}"/>
              </a:ext>
            </a:extLst>
          </p:cNvPr>
          <p:cNvGrpSpPr/>
          <p:nvPr/>
        </p:nvGrpSpPr>
        <p:grpSpPr>
          <a:xfrm>
            <a:off x="1198117" y="578024"/>
            <a:ext cx="10323850" cy="404939"/>
            <a:chOff x="1395546" y="578024"/>
            <a:chExt cx="10323850" cy="404939"/>
          </a:xfrm>
        </p:grpSpPr>
        <p:sp>
          <p:nvSpPr>
            <p:cNvPr id="7" name="TextBox 6">
              <a:extLst>
                <a:ext uri="{FF2B5EF4-FFF2-40B4-BE49-F238E27FC236}">
                  <a16:creationId xmlns:a16="http://schemas.microsoft.com/office/drawing/2014/main" id="{C8441805-5005-484F-5B71-020A5949FCAA}"/>
                </a:ext>
              </a:extLst>
            </p:cNvPr>
            <p:cNvSpPr txBox="1"/>
            <p:nvPr/>
          </p:nvSpPr>
          <p:spPr>
            <a:xfrm>
              <a:off x="1395546" y="578024"/>
              <a:ext cx="2740430" cy="400110"/>
            </a:xfrm>
            <a:prstGeom prst="rect">
              <a:avLst/>
            </a:prstGeom>
            <a:noFill/>
          </p:spPr>
          <p:txBody>
            <a:bodyPr wrap="none" rtlCol="0">
              <a:spAutoFit/>
            </a:bodyPr>
            <a:lstStyle/>
            <a:p>
              <a:r>
                <a:rPr lang="en-US" sz="2000" dirty="0"/>
                <a:t>Pre-trained parameters</a:t>
              </a:r>
            </a:p>
          </p:txBody>
        </p:sp>
        <p:sp>
          <p:nvSpPr>
            <p:cNvPr id="8" name="TextBox 7">
              <a:extLst>
                <a:ext uri="{FF2B5EF4-FFF2-40B4-BE49-F238E27FC236}">
                  <a16:creationId xmlns:a16="http://schemas.microsoft.com/office/drawing/2014/main" id="{54EC6921-A123-12AD-315F-0D428BAFF97A}"/>
                </a:ext>
              </a:extLst>
            </p:cNvPr>
            <p:cNvSpPr txBox="1"/>
            <p:nvPr/>
          </p:nvSpPr>
          <p:spPr>
            <a:xfrm>
              <a:off x="7352841" y="578024"/>
              <a:ext cx="2470035" cy="400110"/>
            </a:xfrm>
            <a:prstGeom prst="rect">
              <a:avLst/>
            </a:prstGeom>
            <a:noFill/>
          </p:spPr>
          <p:txBody>
            <a:bodyPr wrap="none" rtlCol="0">
              <a:spAutoFit/>
            </a:bodyPr>
            <a:lstStyle/>
            <a:p>
              <a:r>
                <a:rPr lang="en-US" sz="2000"/>
                <a:t>Updated parameters</a:t>
              </a:r>
            </a:p>
          </p:txBody>
        </p:sp>
        <p:sp>
          <p:nvSpPr>
            <p:cNvPr id="9" name="TextBox 8">
              <a:extLst>
                <a:ext uri="{FF2B5EF4-FFF2-40B4-BE49-F238E27FC236}">
                  <a16:creationId xmlns:a16="http://schemas.microsoft.com/office/drawing/2014/main" id="{F7D91A18-0E6E-F9A9-755C-414C7AD8DB99}"/>
                </a:ext>
              </a:extLst>
            </p:cNvPr>
            <p:cNvSpPr txBox="1"/>
            <p:nvPr/>
          </p:nvSpPr>
          <p:spPr>
            <a:xfrm>
              <a:off x="5052596" y="582853"/>
              <a:ext cx="999376" cy="400110"/>
            </a:xfrm>
            <a:prstGeom prst="rect">
              <a:avLst/>
            </a:prstGeom>
            <a:noFill/>
          </p:spPr>
          <p:txBody>
            <a:bodyPr wrap="none" rtlCol="0">
              <a:spAutoFit/>
            </a:bodyPr>
            <a:lstStyle/>
            <a:p>
              <a:r>
                <a:rPr lang="en-US" sz="2000"/>
                <a:t>Prompt</a:t>
              </a:r>
            </a:p>
          </p:txBody>
        </p:sp>
        <p:sp>
          <p:nvSpPr>
            <p:cNvPr id="10" name="TextBox 9">
              <a:extLst>
                <a:ext uri="{FF2B5EF4-FFF2-40B4-BE49-F238E27FC236}">
                  <a16:creationId xmlns:a16="http://schemas.microsoft.com/office/drawing/2014/main" id="{4136F8ED-66FE-3D61-A0EC-D9C7C7082A0D}"/>
                </a:ext>
              </a:extLst>
            </p:cNvPr>
            <p:cNvSpPr txBox="1"/>
            <p:nvPr/>
          </p:nvSpPr>
          <p:spPr>
            <a:xfrm>
              <a:off x="10750861" y="578024"/>
              <a:ext cx="968535" cy="400110"/>
            </a:xfrm>
            <a:prstGeom prst="rect">
              <a:avLst/>
            </a:prstGeom>
            <a:noFill/>
          </p:spPr>
          <p:txBody>
            <a:bodyPr wrap="none" rtlCol="0">
              <a:spAutoFit/>
            </a:bodyPr>
            <a:lstStyle/>
            <a:p>
              <a:r>
                <a:rPr lang="en-US" sz="2000"/>
                <a:t>Output</a:t>
              </a:r>
            </a:p>
          </p:txBody>
        </p:sp>
        <p:cxnSp>
          <p:nvCxnSpPr>
            <p:cNvPr id="11" name="Straight Arrow Connector 10">
              <a:extLst>
                <a:ext uri="{FF2B5EF4-FFF2-40B4-BE49-F238E27FC236}">
                  <a16:creationId xmlns:a16="http://schemas.microsoft.com/office/drawing/2014/main" id="{DA95BB50-A887-6B30-324C-4B765C606BA0}"/>
                </a:ext>
              </a:extLst>
            </p:cNvPr>
            <p:cNvCxnSpPr/>
            <p:nvPr/>
          </p:nvCxnSpPr>
          <p:spPr>
            <a:xfrm>
              <a:off x="4312621" y="773350"/>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2AA40B7-4D76-BFC4-8502-7CCC5C64D63D}"/>
                </a:ext>
              </a:extLst>
            </p:cNvPr>
            <p:cNvCxnSpPr/>
            <p:nvPr/>
          </p:nvCxnSpPr>
          <p:spPr>
            <a:xfrm>
              <a:off x="6335385" y="782908"/>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90A8245-3BB9-1CA9-E97F-F0BAE06F8262}"/>
                </a:ext>
              </a:extLst>
            </p:cNvPr>
            <p:cNvCxnSpPr>
              <a:cxnSpLocks/>
            </p:cNvCxnSpPr>
            <p:nvPr/>
          </p:nvCxnSpPr>
          <p:spPr>
            <a:xfrm>
              <a:off x="9974520" y="782908"/>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341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25D-E06B-15F5-D447-CBFF01019796}"/>
              </a:ext>
            </a:extLst>
          </p:cNvPr>
          <p:cNvSpPr>
            <a:spLocks noGrp="1"/>
          </p:cNvSpPr>
          <p:nvPr>
            <p:ph type="title"/>
          </p:nvPr>
        </p:nvSpPr>
        <p:spPr>
          <a:xfrm>
            <a:off x="1468653" y="930859"/>
            <a:ext cx="4821455" cy="1325563"/>
          </a:xfrm>
        </p:spPr>
        <p:txBody>
          <a:bodyPr/>
          <a:lstStyle/>
          <a:p>
            <a:pPr algn="ctr"/>
            <a:r>
              <a:rPr lang="en-US" dirty="0"/>
              <a:t>Model parameters</a:t>
            </a:r>
          </a:p>
        </p:txBody>
      </p:sp>
      <p:sp>
        <p:nvSpPr>
          <p:cNvPr id="3" name="Content Placeholder 2">
            <a:extLst>
              <a:ext uri="{FF2B5EF4-FFF2-40B4-BE49-F238E27FC236}">
                <a16:creationId xmlns:a16="http://schemas.microsoft.com/office/drawing/2014/main" id="{35E5CBDC-8CD6-B4E6-1ABD-5B06FD84B3F1}"/>
              </a:ext>
            </a:extLst>
          </p:cNvPr>
          <p:cNvSpPr>
            <a:spLocks noGrp="1"/>
          </p:cNvSpPr>
          <p:nvPr>
            <p:ph idx="1"/>
          </p:nvPr>
        </p:nvSpPr>
        <p:spPr>
          <a:xfrm>
            <a:off x="838199" y="2349487"/>
            <a:ext cx="6082365" cy="4136222"/>
          </a:xfrm>
        </p:spPr>
        <p:txBody>
          <a:bodyPr>
            <a:normAutofit/>
          </a:bodyPr>
          <a:lstStyle/>
          <a:p>
            <a:pPr marL="0" indent="0">
              <a:buNone/>
            </a:pPr>
            <a:r>
              <a:rPr lang="en-US" b="1" dirty="0"/>
              <a:t>Temperature</a:t>
            </a:r>
          </a:p>
          <a:p>
            <a:pPr lvl="1"/>
            <a:r>
              <a:rPr lang="en-US" dirty="0">
                <a:highlight>
                  <a:srgbClr val="FFFFFF"/>
                </a:highlight>
              </a:rPr>
              <a:t>Lower values</a:t>
            </a:r>
          </a:p>
          <a:p>
            <a:pPr lvl="2"/>
            <a:r>
              <a:rPr lang="en-US" dirty="0"/>
              <a:t>Makes the probability distribution of the next word </a:t>
            </a:r>
            <a:r>
              <a:rPr lang="en-US" b="1" dirty="0"/>
              <a:t>sharper/skewed</a:t>
            </a:r>
          </a:p>
          <a:p>
            <a:pPr lvl="2"/>
            <a:r>
              <a:rPr lang="en-US" dirty="0"/>
              <a:t>Model is </a:t>
            </a:r>
            <a:r>
              <a:rPr lang="en-US" b="1" dirty="0"/>
              <a:t>more</a:t>
            </a:r>
            <a:r>
              <a:rPr lang="en-US" dirty="0"/>
              <a:t> likely to pick the </a:t>
            </a:r>
            <a:r>
              <a:rPr lang="en-US" b="1" dirty="0"/>
              <a:t>most</a:t>
            </a:r>
            <a:r>
              <a:rPr lang="en-US" dirty="0"/>
              <a:t> likely words</a:t>
            </a:r>
          </a:p>
          <a:p>
            <a:pPr lvl="1"/>
            <a:r>
              <a:rPr lang="en-US" dirty="0">
                <a:highlight>
                  <a:srgbClr val="FFFFFF"/>
                </a:highlight>
              </a:rPr>
              <a:t>Higher values</a:t>
            </a:r>
          </a:p>
          <a:p>
            <a:pPr lvl="2"/>
            <a:r>
              <a:rPr lang="en-US" dirty="0">
                <a:highlight>
                  <a:srgbClr val="FFFFFF"/>
                </a:highlight>
              </a:rPr>
              <a:t>Makes the probability distribution of the next word chosen </a:t>
            </a:r>
            <a:r>
              <a:rPr lang="en-US" b="1" dirty="0">
                <a:highlight>
                  <a:srgbClr val="FFFFFF"/>
                </a:highlight>
              </a:rPr>
              <a:t>flatter</a:t>
            </a:r>
          </a:p>
          <a:p>
            <a:pPr lvl="2"/>
            <a:r>
              <a:rPr lang="en-US" dirty="0">
                <a:highlight>
                  <a:srgbClr val="FFFFFF"/>
                </a:highlight>
              </a:rPr>
              <a:t>Model is </a:t>
            </a:r>
            <a:r>
              <a:rPr lang="en-US" b="1" dirty="0">
                <a:highlight>
                  <a:srgbClr val="FFFFFF"/>
                </a:highlight>
              </a:rPr>
              <a:t>more</a:t>
            </a:r>
            <a:r>
              <a:rPr lang="en-US" dirty="0">
                <a:highlight>
                  <a:srgbClr val="FFFFFF"/>
                </a:highlight>
              </a:rPr>
              <a:t> likely to pick </a:t>
            </a:r>
            <a:r>
              <a:rPr lang="en-US" b="1" dirty="0">
                <a:highlight>
                  <a:srgbClr val="FFFFFF"/>
                </a:highlight>
              </a:rPr>
              <a:t>less</a:t>
            </a:r>
            <a:r>
              <a:rPr lang="en-US" dirty="0">
                <a:highlight>
                  <a:srgbClr val="FFFFFF"/>
                </a:highlight>
              </a:rPr>
              <a:t> likely words</a:t>
            </a:r>
            <a:endParaRPr lang="en-US" dirty="0"/>
          </a:p>
        </p:txBody>
      </p:sp>
      <p:sp>
        <p:nvSpPr>
          <p:cNvPr id="11" name="TextBox 10">
            <a:extLst>
              <a:ext uri="{FF2B5EF4-FFF2-40B4-BE49-F238E27FC236}">
                <a16:creationId xmlns:a16="http://schemas.microsoft.com/office/drawing/2014/main" id="{A5569BA2-0801-C46A-7A6C-E9243620E4F3}"/>
              </a:ext>
            </a:extLst>
          </p:cNvPr>
          <p:cNvSpPr txBox="1"/>
          <p:nvPr/>
        </p:nvSpPr>
        <p:spPr>
          <a:xfrm rot="16200000">
            <a:off x="7979539" y="751675"/>
            <a:ext cx="941348" cy="369332"/>
          </a:xfrm>
          <a:prstGeom prst="rect">
            <a:avLst/>
          </a:prstGeom>
          <a:noFill/>
        </p:spPr>
        <p:txBody>
          <a:bodyPr wrap="none" rtlCol="0">
            <a:spAutoFit/>
          </a:bodyPr>
          <a:lstStyle/>
          <a:p>
            <a:r>
              <a:rPr lang="en-US" dirty="0"/>
              <a:t>squirrel</a:t>
            </a:r>
          </a:p>
        </p:txBody>
      </p:sp>
      <p:sp>
        <p:nvSpPr>
          <p:cNvPr id="12" name="TextBox 11">
            <a:extLst>
              <a:ext uri="{FF2B5EF4-FFF2-40B4-BE49-F238E27FC236}">
                <a16:creationId xmlns:a16="http://schemas.microsoft.com/office/drawing/2014/main" id="{4851B599-12C5-77DD-362C-1A4608FE060D}"/>
              </a:ext>
            </a:extLst>
          </p:cNvPr>
          <p:cNvSpPr txBox="1"/>
          <p:nvPr/>
        </p:nvSpPr>
        <p:spPr>
          <a:xfrm rot="16200000">
            <a:off x="8512328" y="631482"/>
            <a:ext cx="1181734" cy="369332"/>
          </a:xfrm>
          <a:prstGeom prst="rect">
            <a:avLst/>
          </a:prstGeom>
          <a:noFill/>
        </p:spPr>
        <p:txBody>
          <a:bodyPr wrap="none" rtlCol="0">
            <a:spAutoFit/>
          </a:bodyPr>
          <a:lstStyle/>
          <a:p>
            <a:r>
              <a:rPr lang="en-US" dirty="0"/>
              <a:t>chipmunk</a:t>
            </a:r>
          </a:p>
        </p:txBody>
      </p:sp>
      <p:sp>
        <p:nvSpPr>
          <p:cNvPr id="13" name="TextBox 12">
            <a:extLst>
              <a:ext uri="{FF2B5EF4-FFF2-40B4-BE49-F238E27FC236}">
                <a16:creationId xmlns:a16="http://schemas.microsoft.com/office/drawing/2014/main" id="{6CA0232F-0403-3445-A7DF-EF7AEF5856C7}"/>
              </a:ext>
            </a:extLst>
          </p:cNvPr>
          <p:cNvSpPr txBox="1"/>
          <p:nvPr/>
        </p:nvSpPr>
        <p:spPr>
          <a:xfrm rot="16200000">
            <a:off x="9234449" y="984271"/>
            <a:ext cx="476156" cy="369332"/>
          </a:xfrm>
          <a:prstGeom prst="rect">
            <a:avLst/>
          </a:prstGeom>
          <a:noFill/>
        </p:spPr>
        <p:txBody>
          <a:bodyPr wrap="none" rtlCol="0">
            <a:spAutoFit/>
          </a:bodyPr>
          <a:lstStyle/>
          <a:p>
            <a:r>
              <a:rPr lang="en-US" dirty="0"/>
              <a:t>fox</a:t>
            </a:r>
          </a:p>
        </p:txBody>
      </p:sp>
      <p:sp>
        <p:nvSpPr>
          <p:cNvPr id="14" name="TextBox 13">
            <a:extLst>
              <a:ext uri="{FF2B5EF4-FFF2-40B4-BE49-F238E27FC236}">
                <a16:creationId xmlns:a16="http://schemas.microsoft.com/office/drawing/2014/main" id="{BE9EC3FD-F2F4-4299-8EBE-491414D08966}"/>
              </a:ext>
            </a:extLst>
          </p:cNvPr>
          <p:cNvSpPr txBox="1"/>
          <p:nvPr/>
        </p:nvSpPr>
        <p:spPr>
          <a:xfrm rot="16200000">
            <a:off x="10548332" y="817430"/>
            <a:ext cx="809837" cy="369332"/>
          </a:xfrm>
          <a:prstGeom prst="rect">
            <a:avLst/>
          </a:prstGeom>
          <a:noFill/>
        </p:spPr>
        <p:txBody>
          <a:bodyPr wrap="none" rtlCol="0">
            <a:spAutoFit/>
          </a:bodyPr>
          <a:lstStyle/>
          <a:p>
            <a:r>
              <a:rPr lang="en-US" dirty="0"/>
              <a:t>spider</a:t>
            </a:r>
          </a:p>
        </p:txBody>
      </p:sp>
      <p:cxnSp>
        <p:nvCxnSpPr>
          <p:cNvPr id="16" name="Straight Connector 15">
            <a:extLst>
              <a:ext uri="{FF2B5EF4-FFF2-40B4-BE49-F238E27FC236}">
                <a16:creationId xmlns:a16="http://schemas.microsoft.com/office/drawing/2014/main" id="{37A19D56-5B56-CA6A-36F3-5EFC41684219}"/>
              </a:ext>
            </a:extLst>
          </p:cNvPr>
          <p:cNvCxnSpPr>
            <a:cxnSpLocks/>
          </p:cNvCxnSpPr>
          <p:nvPr/>
        </p:nvCxnSpPr>
        <p:spPr>
          <a:xfrm>
            <a:off x="8265547" y="2898932"/>
            <a:ext cx="288757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9B0EAB43-3243-BFE8-CE31-1FD1EF7DD77F}"/>
              </a:ext>
            </a:extLst>
          </p:cNvPr>
          <p:cNvCxnSpPr>
            <a:cxnSpLocks/>
          </p:cNvCxnSpPr>
          <p:nvPr/>
        </p:nvCxnSpPr>
        <p:spPr>
          <a:xfrm>
            <a:off x="8265547" y="4475873"/>
            <a:ext cx="2887579"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3BB8649-B741-6650-564A-5813C30998E8}"/>
              </a:ext>
            </a:extLst>
          </p:cNvPr>
          <p:cNvCxnSpPr>
            <a:cxnSpLocks/>
          </p:cNvCxnSpPr>
          <p:nvPr/>
        </p:nvCxnSpPr>
        <p:spPr>
          <a:xfrm>
            <a:off x="8265547" y="6168314"/>
            <a:ext cx="2887579" cy="0"/>
          </a:xfrm>
          <a:prstGeom prst="line">
            <a:avLst/>
          </a:prstGeom>
          <a:ln w="38100"/>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1FA27A29-4175-B47F-B52F-DC965208664C}"/>
              </a:ext>
            </a:extLst>
          </p:cNvPr>
          <p:cNvSpPr txBox="1"/>
          <p:nvPr/>
        </p:nvSpPr>
        <p:spPr>
          <a:xfrm rot="16200000">
            <a:off x="6663867" y="4294433"/>
            <a:ext cx="2473178" cy="369332"/>
          </a:xfrm>
          <a:prstGeom prst="rect">
            <a:avLst/>
          </a:prstGeom>
          <a:noFill/>
          <a:ln>
            <a:solidFill>
              <a:schemeClr val="tx1"/>
            </a:solidFill>
          </a:ln>
        </p:spPr>
        <p:txBody>
          <a:bodyPr wrap="none" rtlCol="0">
            <a:spAutoFit/>
          </a:bodyPr>
          <a:lstStyle/>
          <a:p>
            <a:r>
              <a:rPr lang="en-US" dirty="0"/>
              <a:t>Probability of Selection</a:t>
            </a:r>
          </a:p>
        </p:txBody>
      </p:sp>
      <p:sp>
        <p:nvSpPr>
          <p:cNvPr id="25" name="Freeform: Shape 24">
            <a:extLst>
              <a:ext uri="{FF2B5EF4-FFF2-40B4-BE49-F238E27FC236}">
                <a16:creationId xmlns:a16="http://schemas.microsoft.com/office/drawing/2014/main" id="{927C84BD-F597-0DE6-7D58-80578C313F25}"/>
              </a:ext>
            </a:extLst>
          </p:cNvPr>
          <p:cNvSpPr/>
          <p:nvPr/>
        </p:nvSpPr>
        <p:spPr>
          <a:xfrm>
            <a:off x="8432859" y="2974208"/>
            <a:ext cx="2705058" cy="1437743"/>
          </a:xfrm>
          <a:custGeom>
            <a:avLst/>
            <a:gdLst>
              <a:gd name="connsiteX0" fmla="*/ 0 w 2406316"/>
              <a:gd name="connsiteY0" fmla="*/ 0 h 1437743"/>
              <a:gd name="connsiteX1" fmla="*/ 481263 w 2406316"/>
              <a:gd name="connsiteY1" fmla="*/ 1232033 h 1437743"/>
              <a:gd name="connsiteX2" fmla="*/ 2406316 w 2406316"/>
              <a:gd name="connsiteY2" fmla="*/ 1424539 h 1437743"/>
            </a:gdLst>
            <a:ahLst/>
            <a:cxnLst>
              <a:cxn ang="0">
                <a:pos x="connsiteX0" y="connsiteY0"/>
              </a:cxn>
              <a:cxn ang="0">
                <a:pos x="connsiteX1" y="connsiteY1"/>
              </a:cxn>
              <a:cxn ang="0">
                <a:pos x="connsiteX2" y="connsiteY2"/>
              </a:cxn>
            </a:cxnLst>
            <a:rect l="l" t="t" r="r" b="b"/>
            <a:pathLst>
              <a:path w="2406316" h="1437743">
                <a:moveTo>
                  <a:pt x="0" y="0"/>
                </a:moveTo>
                <a:cubicBezTo>
                  <a:pt x="40105" y="497305"/>
                  <a:pt x="80210" y="994610"/>
                  <a:pt x="481263" y="1232033"/>
                </a:cubicBezTo>
                <a:cubicBezTo>
                  <a:pt x="882316" y="1469456"/>
                  <a:pt x="1644316" y="1446997"/>
                  <a:pt x="2406316" y="1424539"/>
                </a:cubicBezTo>
              </a:path>
            </a:pathLst>
          </a:custGeom>
          <a:ln w="57150">
            <a:solidFill>
              <a:srgbClr val="00B05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E0E4813C-3FF5-4F23-4628-1B7280379A14}"/>
              </a:ext>
            </a:extLst>
          </p:cNvPr>
          <p:cNvCxnSpPr>
            <a:cxnSpLocks/>
          </p:cNvCxnSpPr>
          <p:nvPr/>
        </p:nvCxnSpPr>
        <p:spPr>
          <a:xfrm>
            <a:off x="8432859" y="5322771"/>
            <a:ext cx="2787642" cy="125127"/>
          </a:xfrm>
          <a:prstGeom prst="line">
            <a:avLst/>
          </a:prstGeom>
          <a:ln w="38100">
            <a:solidFill>
              <a:srgbClr val="00B050"/>
            </a:solidFill>
          </a:ln>
        </p:spPr>
        <p:style>
          <a:lnRef idx="2">
            <a:schemeClr val="dk1"/>
          </a:lnRef>
          <a:fillRef idx="0">
            <a:schemeClr val="dk1"/>
          </a:fillRef>
          <a:effectRef idx="1">
            <a:schemeClr val="dk1"/>
          </a:effectRef>
          <a:fontRef idx="minor">
            <a:schemeClr val="tx1"/>
          </a:fontRef>
        </p:style>
      </p:cxnSp>
      <p:sp>
        <p:nvSpPr>
          <p:cNvPr id="33" name="Freeform: Shape 32">
            <a:extLst>
              <a:ext uri="{FF2B5EF4-FFF2-40B4-BE49-F238E27FC236}">
                <a16:creationId xmlns:a16="http://schemas.microsoft.com/office/drawing/2014/main" id="{C04CF58F-B14D-F869-96C3-908093CB1F1D}"/>
              </a:ext>
            </a:extLst>
          </p:cNvPr>
          <p:cNvSpPr/>
          <p:nvPr/>
        </p:nvSpPr>
        <p:spPr>
          <a:xfrm>
            <a:off x="8432859" y="1809666"/>
            <a:ext cx="2725437" cy="906445"/>
          </a:xfrm>
          <a:custGeom>
            <a:avLst/>
            <a:gdLst>
              <a:gd name="connsiteX0" fmla="*/ 0 w 2531444"/>
              <a:gd name="connsiteY0" fmla="*/ 0 h 791057"/>
              <a:gd name="connsiteX1" fmla="*/ 1241659 w 2531444"/>
              <a:gd name="connsiteY1" fmla="*/ 683393 h 791057"/>
              <a:gd name="connsiteX2" fmla="*/ 2531444 w 2531444"/>
              <a:gd name="connsiteY2" fmla="*/ 779646 h 791057"/>
            </a:gdLst>
            <a:ahLst/>
            <a:cxnLst>
              <a:cxn ang="0">
                <a:pos x="connsiteX0" y="connsiteY0"/>
              </a:cxn>
              <a:cxn ang="0">
                <a:pos x="connsiteX1" y="connsiteY1"/>
              </a:cxn>
              <a:cxn ang="0">
                <a:pos x="connsiteX2" y="connsiteY2"/>
              </a:cxn>
            </a:cxnLst>
            <a:rect l="l" t="t" r="r" b="b"/>
            <a:pathLst>
              <a:path w="2531444" h="791057">
                <a:moveTo>
                  <a:pt x="0" y="0"/>
                </a:moveTo>
                <a:cubicBezTo>
                  <a:pt x="409876" y="276726"/>
                  <a:pt x="819752" y="553452"/>
                  <a:pt x="1241659" y="683393"/>
                </a:cubicBezTo>
                <a:cubicBezTo>
                  <a:pt x="1663566" y="813334"/>
                  <a:pt x="2097505" y="796490"/>
                  <a:pt x="2531444" y="779646"/>
                </a:cubicBezTo>
              </a:path>
            </a:pathLst>
          </a:custGeom>
          <a:ln w="38100">
            <a:solidFill>
              <a:srgbClr val="00B05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0DFBC16E-CFB5-0FA4-A013-CDA0C03F0839}"/>
              </a:ext>
            </a:extLst>
          </p:cNvPr>
          <p:cNvCxnSpPr>
            <a:cxnSpLocks/>
          </p:cNvCxnSpPr>
          <p:nvPr/>
        </p:nvCxnSpPr>
        <p:spPr>
          <a:xfrm>
            <a:off x="8265547" y="1608340"/>
            <a:ext cx="2887579" cy="0"/>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424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C03BC-DA71-A494-864F-FC356C07F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BBA12D-7C8B-9DF4-8A76-9676AB66EEDC}"/>
              </a:ext>
            </a:extLst>
          </p:cNvPr>
          <p:cNvSpPr>
            <a:spLocks noGrp="1"/>
          </p:cNvSpPr>
          <p:nvPr>
            <p:ph type="title"/>
          </p:nvPr>
        </p:nvSpPr>
        <p:spPr/>
        <p:txBody>
          <a:bodyPr/>
          <a:lstStyle/>
          <a:p>
            <a:pPr algn="ctr"/>
            <a:r>
              <a:rPr lang="en-US" dirty="0"/>
              <a:t>In less than 15 words, please describe why pizza is so good</a:t>
            </a:r>
          </a:p>
        </p:txBody>
      </p:sp>
      <p:sp>
        <p:nvSpPr>
          <p:cNvPr id="3" name="Content Placeholder 2">
            <a:extLst>
              <a:ext uri="{FF2B5EF4-FFF2-40B4-BE49-F238E27FC236}">
                <a16:creationId xmlns:a16="http://schemas.microsoft.com/office/drawing/2014/main" id="{DC609431-1E92-F263-42B1-9AB444464F3B}"/>
              </a:ext>
            </a:extLst>
          </p:cNvPr>
          <p:cNvSpPr>
            <a:spLocks noGrp="1"/>
          </p:cNvSpPr>
          <p:nvPr>
            <p:ph idx="1"/>
          </p:nvPr>
        </p:nvSpPr>
        <p:spPr>
          <a:xfrm>
            <a:off x="838200" y="1825625"/>
            <a:ext cx="10515600" cy="4895850"/>
          </a:xfrm>
        </p:spPr>
        <p:txBody>
          <a:bodyPr>
            <a:normAutofit/>
          </a:bodyPr>
          <a:lstStyle/>
          <a:p>
            <a:r>
              <a:rPr lang="en-US" dirty="0"/>
              <a:t>Pizza combines savory, cheesy, and versatile toppings on a delicious, soft, or crispy crust.</a:t>
            </a:r>
          </a:p>
          <a:p>
            <a:r>
              <a:rPr lang="en-US" dirty="0"/>
              <a:t>Pizza combines savory cheese, flavorful toppings, and a crispy crust for a satisfyingly delicious experience.</a:t>
            </a:r>
          </a:p>
          <a:p>
            <a:r>
              <a:rPr lang="en-US" dirty="0"/>
              <a:t>Pizza's delicious due to its savory combination of cheese, sauce, and various toppings.</a:t>
            </a:r>
          </a:p>
          <a:p>
            <a:r>
              <a:rPr lang="en-US" dirty="0"/>
              <a:t>Pizza combines savory flavors, melty cheese, and a satisfying crust in every bite. Irresistibly delicious!</a:t>
            </a:r>
          </a:p>
          <a:p>
            <a:r>
              <a:rPr lang="en-US" dirty="0"/>
              <a:t>Pizza's delicious due to its perfect blend of cheese, sauce, and various toppings.</a:t>
            </a:r>
          </a:p>
        </p:txBody>
      </p:sp>
      <p:graphicFrame>
        <p:nvGraphicFramePr>
          <p:cNvPr id="5" name="Table 4">
            <a:extLst>
              <a:ext uri="{FF2B5EF4-FFF2-40B4-BE49-F238E27FC236}">
                <a16:creationId xmlns:a16="http://schemas.microsoft.com/office/drawing/2014/main" id="{9A489636-E350-3553-8727-C290C01B3255}"/>
              </a:ext>
            </a:extLst>
          </p:cNvPr>
          <p:cNvGraphicFramePr>
            <a:graphicFrameLocks noGrp="1"/>
          </p:cNvGraphicFramePr>
          <p:nvPr/>
        </p:nvGraphicFramePr>
        <p:xfrm>
          <a:off x="8309864" y="1027906"/>
          <a:ext cx="3344672" cy="74168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50078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B424-F73A-E739-5535-8FC638BBBA50}"/>
              </a:ext>
            </a:extLst>
          </p:cNvPr>
          <p:cNvSpPr>
            <a:spLocks noGrp="1"/>
          </p:cNvSpPr>
          <p:nvPr>
            <p:ph type="title"/>
          </p:nvPr>
        </p:nvSpPr>
        <p:spPr/>
        <p:txBody>
          <a:bodyPr/>
          <a:lstStyle/>
          <a:p>
            <a:pPr algn="ctr"/>
            <a:r>
              <a:rPr lang="en-US" dirty="0"/>
              <a:t>In less than 15 words, please describe why pizza is so good</a:t>
            </a:r>
          </a:p>
        </p:txBody>
      </p:sp>
      <p:sp>
        <p:nvSpPr>
          <p:cNvPr id="3" name="Content Placeholder 2">
            <a:extLst>
              <a:ext uri="{FF2B5EF4-FFF2-40B4-BE49-F238E27FC236}">
                <a16:creationId xmlns:a16="http://schemas.microsoft.com/office/drawing/2014/main" id="{B75A257E-E2D4-7B3E-9BF9-6EE9CA4B8346}"/>
              </a:ext>
            </a:extLst>
          </p:cNvPr>
          <p:cNvSpPr>
            <a:spLocks noGrp="1"/>
          </p:cNvSpPr>
          <p:nvPr>
            <p:ph idx="1"/>
          </p:nvPr>
        </p:nvSpPr>
        <p:spPr>
          <a:xfrm>
            <a:off x="838200" y="1825625"/>
            <a:ext cx="10515600" cy="4895850"/>
          </a:xfrm>
        </p:spPr>
        <p:txBody>
          <a:bodyPr>
            <a:normAutofit/>
          </a:bodyPr>
          <a:lstStyle/>
          <a:p>
            <a:r>
              <a:rPr lang="en-US" dirty="0"/>
              <a:t>Pizza combines </a:t>
            </a:r>
            <a:r>
              <a:rPr lang="en-US" dirty="0">
                <a:highlight>
                  <a:srgbClr val="FFFF00"/>
                </a:highlight>
              </a:rPr>
              <a:t>savory</a:t>
            </a:r>
            <a:r>
              <a:rPr lang="en-US" dirty="0"/>
              <a:t>, </a:t>
            </a:r>
            <a:r>
              <a:rPr lang="en-US" dirty="0">
                <a:highlight>
                  <a:srgbClr val="00FFFF"/>
                </a:highlight>
              </a:rPr>
              <a:t>cheesy</a:t>
            </a:r>
            <a:r>
              <a:rPr lang="en-US" dirty="0"/>
              <a:t>, and versatile </a:t>
            </a:r>
            <a:r>
              <a:rPr lang="en-US" dirty="0">
                <a:highlight>
                  <a:srgbClr val="00FF00"/>
                </a:highlight>
              </a:rPr>
              <a:t>toppings</a:t>
            </a:r>
            <a:r>
              <a:rPr lang="en-US" dirty="0"/>
              <a:t> on a delicious, soft, or crispy </a:t>
            </a:r>
            <a:r>
              <a:rPr lang="en-US" dirty="0">
                <a:highlight>
                  <a:srgbClr val="FF00FF"/>
                </a:highlight>
              </a:rPr>
              <a:t>crust</a:t>
            </a:r>
            <a:r>
              <a:rPr lang="en-US" dirty="0"/>
              <a:t>.</a:t>
            </a:r>
          </a:p>
          <a:p>
            <a:r>
              <a:rPr lang="en-US" dirty="0"/>
              <a:t>Pizza combines </a:t>
            </a:r>
            <a:r>
              <a:rPr lang="en-US" dirty="0">
                <a:highlight>
                  <a:srgbClr val="FFFF00"/>
                </a:highlight>
              </a:rPr>
              <a:t>savory</a:t>
            </a:r>
            <a:r>
              <a:rPr lang="en-US" dirty="0"/>
              <a:t> </a:t>
            </a:r>
            <a:r>
              <a:rPr lang="en-US" dirty="0">
                <a:highlight>
                  <a:srgbClr val="00FFFF"/>
                </a:highlight>
              </a:rPr>
              <a:t>cheese</a:t>
            </a:r>
            <a:r>
              <a:rPr lang="en-US" dirty="0"/>
              <a:t>, flavorful </a:t>
            </a:r>
            <a:r>
              <a:rPr lang="en-US" dirty="0">
                <a:highlight>
                  <a:srgbClr val="00FF00"/>
                </a:highlight>
              </a:rPr>
              <a:t>toppings</a:t>
            </a:r>
            <a:r>
              <a:rPr lang="en-US" dirty="0"/>
              <a:t>, and a crispy </a:t>
            </a:r>
            <a:r>
              <a:rPr lang="en-US" dirty="0">
                <a:highlight>
                  <a:srgbClr val="FF00FF"/>
                </a:highlight>
              </a:rPr>
              <a:t>crust</a:t>
            </a:r>
            <a:r>
              <a:rPr lang="en-US" dirty="0"/>
              <a:t> for a satisfyingly delicious experience.</a:t>
            </a:r>
          </a:p>
          <a:p>
            <a:r>
              <a:rPr lang="en-US" dirty="0"/>
              <a:t>Pizza's delicious due to its </a:t>
            </a:r>
            <a:r>
              <a:rPr lang="en-US" dirty="0">
                <a:highlight>
                  <a:srgbClr val="FFFF00"/>
                </a:highlight>
              </a:rPr>
              <a:t>savory</a:t>
            </a:r>
            <a:r>
              <a:rPr lang="en-US" dirty="0"/>
              <a:t> combination of </a:t>
            </a:r>
            <a:r>
              <a:rPr lang="en-US" dirty="0">
                <a:highlight>
                  <a:srgbClr val="00FFFF"/>
                </a:highlight>
              </a:rPr>
              <a:t>cheese</a:t>
            </a:r>
            <a:r>
              <a:rPr lang="en-US" dirty="0"/>
              <a:t>, </a:t>
            </a:r>
            <a:r>
              <a:rPr lang="en-US" dirty="0">
                <a:highlight>
                  <a:srgbClr val="FF0000"/>
                </a:highlight>
              </a:rPr>
              <a:t>sauce</a:t>
            </a:r>
            <a:r>
              <a:rPr lang="en-US" dirty="0"/>
              <a:t>, and various </a:t>
            </a:r>
            <a:r>
              <a:rPr lang="en-US" dirty="0">
                <a:highlight>
                  <a:srgbClr val="00FF00"/>
                </a:highlight>
              </a:rPr>
              <a:t>toppings</a:t>
            </a:r>
            <a:r>
              <a:rPr lang="en-US" dirty="0"/>
              <a:t>.</a:t>
            </a:r>
          </a:p>
          <a:p>
            <a:r>
              <a:rPr lang="en-US" dirty="0"/>
              <a:t>Pizza combines </a:t>
            </a:r>
            <a:r>
              <a:rPr lang="en-US" dirty="0">
                <a:highlight>
                  <a:srgbClr val="FFFF00"/>
                </a:highlight>
              </a:rPr>
              <a:t>savory</a:t>
            </a:r>
            <a:r>
              <a:rPr lang="en-US" dirty="0"/>
              <a:t> flavors, melty </a:t>
            </a:r>
            <a:r>
              <a:rPr lang="en-US" dirty="0">
                <a:highlight>
                  <a:srgbClr val="00FFFF"/>
                </a:highlight>
              </a:rPr>
              <a:t>cheese</a:t>
            </a:r>
            <a:r>
              <a:rPr lang="en-US" dirty="0"/>
              <a:t>, and a satisfying </a:t>
            </a:r>
            <a:r>
              <a:rPr lang="en-US" dirty="0">
                <a:highlight>
                  <a:srgbClr val="FF00FF"/>
                </a:highlight>
              </a:rPr>
              <a:t>crust</a:t>
            </a:r>
            <a:r>
              <a:rPr lang="en-US" dirty="0"/>
              <a:t> in every bite. Irresistibly delicious!</a:t>
            </a:r>
          </a:p>
          <a:p>
            <a:r>
              <a:rPr lang="en-US" dirty="0"/>
              <a:t>Pizza's delicious due to its perfect blend of </a:t>
            </a:r>
            <a:r>
              <a:rPr lang="en-US" dirty="0">
                <a:highlight>
                  <a:srgbClr val="00FFFF"/>
                </a:highlight>
              </a:rPr>
              <a:t>cheese</a:t>
            </a:r>
            <a:r>
              <a:rPr lang="en-US" dirty="0"/>
              <a:t>, </a:t>
            </a:r>
            <a:r>
              <a:rPr lang="en-US" dirty="0">
                <a:highlight>
                  <a:srgbClr val="FF0000"/>
                </a:highlight>
              </a:rPr>
              <a:t>sauce</a:t>
            </a:r>
            <a:r>
              <a:rPr lang="en-US" dirty="0"/>
              <a:t>, and various </a:t>
            </a:r>
            <a:r>
              <a:rPr lang="en-US" dirty="0">
                <a:highlight>
                  <a:srgbClr val="00FF00"/>
                </a:highlight>
              </a:rPr>
              <a:t>toppings</a:t>
            </a:r>
            <a:r>
              <a:rPr lang="en-US" dirty="0"/>
              <a:t>.</a:t>
            </a:r>
          </a:p>
        </p:txBody>
      </p:sp>
      <p:graphicFrame>
        <p:nvGraphicFramePr>
          <p:cNvPr id="5" name="Table 4">
            <a:extLst>
              <a:ext uri="{FF2B5EF4-FFF2-40B4-BE49-F238E27FC236}">
                <a16:creationId xmlns:a16="http://schemas.microsoft.com/office/drawing/2014/main" id="{BFB6E649-74BE-CBA8-4BAB-E7A9EE46D9F4}"/>
              </a:ext>
            </a:extLst>
          </p:cNvPr>
          <p:cNvGraphicFramePr>
            <a:graphicFrameLocks noGrp="1"/>
          </p:cNvGraphicFramePr>
          <p:nvPr/>
        </p:nvGraphicFramePr>
        <p:xfrm>
          <a:off x="8309864" y="1027906"/>
          <a:ext cx="3344672" cy="74168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178304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40421-8424-CC66-B027-324F0C11E3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6D33CD-58F7-C7C9-DE76-FD35041E1B10}"/>
              </a:ext>
            </a:extLst>
          </p:cNvPr>
          <p:cNvSpPr>
            <a:spLocks noGrp="1"/>
          </p:cNvSpPr>
          <p:nvPr>
            <p:ph idx="1"/>
          </p:nvPr>
        </p:nvSpPr>
        <p:spPr>
          <a:xfrm>
            <a:off x="838200" y="1825624"/>
            <a:ext cx="10515600" cy="5032375"/>
          </a:xfrm>
        </p:spPr>
        <p:txBody>
          <a:bodyPr>
            <a:normAutofit/>
          </a:bodyPr>
          <a:lstStyle/>
          <a:p>
            <a:r>
              <a:rPr lang="en-US" dirty="0"/>
              <a:t>5 different responses:</a:t>
            </a:r>
          </a:p>
          <a:p>
            <a:pPr lvl="1"/>
            <a:r>
              <a:rPr lang="en-US" b="1" dirty="0"/>
              <a:t>(89) </a:t>
            </a:r>
            <a:r>
              <a:rPr lang="en-US" dirty="0"/>
              <a:t>– “Delicious, versatile, customizable, and universally loved comfort food with endless topping possibilities."</a:t>
            </a:r>
          </a:p>
          <a:p>
            <a:pPr lvl="1"/>
            <a:r>
              <a:rPr lang="en-US" b="1" dirty="0"/>
              <a:t>(7) </a:t>
            </a:r>
            <a:r>
              <a:rPr lang="en-US" dirty="0"/>
              <a:t>– “Pizza combines diverse flavors and textures, customizable toppings, and universal appeal in one dish.”</a:t>
            </a:r>
          </a:p>
          <a:p>
            <a:pPr lvl="1"/>
            <a:r>
              <a:rPr lang="en-US" b="1" dirty="0"/>
              <a:t>(1) </a:t>
            </a:r>
            <a:r>
              <a:rPr lang="en-US" dirty="0"/>
              <a:t>– “Delicious, versatile, and customizable; perfect for any occasion and loved by almost everyone.”</a:t>
            </a:r>
          </a:p>
          <a:p>
            <a:pPr lvl="1"/>
            <a:r>
              <a:rPr lang="en-US" b="1" dirty="0"/>
              <a:t>(1) </a:t>
            </a:r>
            <a:r>
              <a:rPr lang="en-US" dirty="0"/>
              <a:t>– “Delicious, versatile, and customizable; pizza satisfies cravings with endless topping combinations.”</a:t>
            </a:r>
          </a:p>
          <a:p>
            <a:pPr lvl="1"/>
            <a:r>
              <a:rPr lang="en-US" b="1" dirty="0"/>
              <a:t>(1) </a:t>
            </a:r>
            <a:r>
              <a:rPr lang="en-US" dirty="0"/>
              <a:t>– “Delicious, versatile, customizable, satisfying, and perfect for sharing; pizza pleases almost everyone.”</a:t>
            </a:r>
          </a:p>
          <a:p>
            <a:pPr lvl="1"/>
            <a:r>
              <a:rPr lang="en-US" b="1" dirty="0"/>
              <a:t>(1) </a:t>
            </a:r>
            <a:r>
              <a:rPr lang="en-US" dirty="0"/>
              <a:t>– “Delicious, versatile, customizable, satisfying, and universally loved comfort food with endless topping possibilities.”</a:t>
            </a:r>
          </a:p>
          <a:p>
            <a:pPr lvl="1"/>
            <a:endParaRPr lang="en-US" dirty="0"/>
          </a:p>
        </p:txBody>
      </p:sp>
      <p:sp>
        <p:nvSpPr>
          <p:cNvPr id="6" name="Title 1">
            <a:extLst>
              <a:ext uri="{FF2B5EF4-FFF2-40B4-BE49-F238E27FC236}">
                <a16:creationId xmlns:a16="http://schemas.microsoft.com/office/drawing/2014/main" id="{C22F8E29-06A9-69C0-9E6C-22D4017B461E}"/>
              </a:ext>
            </a:extLst>
          </p:cNvPr>
          <p:cNvSpPr>
            <a:spLocks noGrp="1"/>
          </p:cNvSpPr>
          <p:nvPr>
            <p:ph type="title"/>
          </p:nvPr>
        </p:nvSpPr>
        <p:spPr>
          <a:xfrm>
            <a:off x="838200" y="365125"/>
            <a:ext cx="10515600" cy="1325563"/>
          </a:xfrm>
        </p:spPr>
        <p:txBody>
          <a:bodyPr/>
          <a:lstStyle/>
          <a:p>
            <a:pPr algn="ctr"/>
            <a:r>
              <a:rPr lang="en-US" dirty="0"/>
              <a:t>In less than 15 words, please describe why pizza is so good</a:t>
            </a:r>
          </a:p>
        </p:txBody>
      </p:sp>
      <p:graphicFrame>
        <p:nvGraphicFramePr>
          <p:cNvPr id="7" name="Table 6">
            <a:extLst>
              <a:ext uri="{FF2B5EF4-FFF2-40B4-BE49-F238E27FC236}">
                <a16:creationId xmlns:a16="http://schemas.microsoft.com/office/drawing/2014/main" id="{BE38832C-66D2-35CB-363B-D63667CC8814}"/>
              </a:ext>
            </a:extLst>
          </p:cNvPr>
          <p:cNvGraphicFramePr>
            <a:graphicFrameLocks noGrp="1"/>
          </p:cNvGraphicFramePr>
          <p:nvPr/>
        </p:nvGraphicFramePr>
        <p:xfrm>
          <a:off x="8309864" y="1027906"/>
          <a:ext cx="3344672" cy="111252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0 (lowest)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r h="370840">
                <a:tc>
                  <a:txBody>
                    <a:bodyPr/>
                    <a:lstStyle/>
                    <a:p>
                      <a:r>
                        <a:rPr lang="en-US" b="0" dirty="0"/>
                        <a:t>Replications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9726557"/>
                  </a:ext>
                </a:extLst>
              </a:tr>
            </a:tbl>
          </a:graphicData>
        </a:graphic>
      </p:graphicFrame>
    </p:spTree>
    <p:extLst>
      <p:ext uri="{BB962C8B-B14F-4D97-AF65-F5344CB8AC3E}">
        <p14:creationId xmlns:p14="http://schemas.microsoft.com/office/powerpoint/2010/main" val="312017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9D421-3075-C9AB-9F17-03B986E29D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B4740-5438-56F1-4574-7A633122D0B6}"/>
              </a:ext>
            </a:extLst>
          </p:cNvPr>
          <p:cNvSpPr>
            <a:spLocks noGrp="1"/>
          </p:cNvSpPr>
          <p:nvPr>
            <p:ph type="title"/>
          </p:nvPr>
        </p:nvSpPr>
        <p:spPr/>
        <p:txBody>
          <a:bodyPr/>
          <a:lstStyle/>
          <a:p>
            <a:pPr algn="ctr"/>
            <a:r>
              <a:rPr lang="en-US" dirty="0"/>
              <a:t>In less than 15 words, please describe why pizza is so good</a:t>
            </a:r>
          </a:p>
        </p:txBody>
      </p:sp>
      <p:sp>
        <p:nvSpPr>
          <p:cNvPr id="3" name="Content Placeholder 2">
            <a:extLst>
              <a:ext uri="{FF2B5EF4-FFF2-40B4-BE49-F238E27FC236}">
                <a16:creationId xmlns:a16="http://schemas.microsoft.com/office/drawing/2014/main" id="{15F2DCE0-DA69-5A3F-B54E-8466CAA32CA3}"/>
              </a:ext>
            </a:extLst>
          </p:cNvPr>
          <p:cNvSpPr>
            <a:spLocks noGrp="1"/>
          </p:cNvSpPr>
          <p:nvPr>
            <p:ph idx="1"/>
          </p:nvPr>
        </p:nvSpPr>
        <p:spPr>
          <a:xfrm>
            <a:off x="838200" y="1825624"/>
            <a:ext cx="10515600" cy="5032375"/>
          </a:xfrm>
        </p:spPr>
        <p:txBody>
          <a:bodyPr>
            <a:normAutofit/>
          </a:bodyPr>
          <a:lstStyle/>
          <a:p>
            <a:r>
              <a:rPr lang="en-US" dirty="0"/>
              <a:t>Delicious, customizable, comforting dish suitable for any occasion; </a:t>
            </a:r>
            <a:r>
              <a:rPr lang="en-US" dirty="0">
                <a:highlight>
                  <a:srgbClr val="FFFF00"/>
                </a:highlight>
              </a:rPr>
              <a:t>loved globally </a:t>
            </a:r>
            <a:r>
              <a:rPr lang="en-US" dirty="0"/>
              <a:t>for its diverse flavors.</a:t>
            </a:r>
            <a:endParaRPr lang="en-US" sz="800" dirty="0"/>
          </a:p>
          <a:p>
            <a:r>
              <a:rPr lang="en-US" dirty="0"/>
              <a:t>Pizza combines diverse flavors and textures, </a:t>
            </a:r>
            <a:r>
              <a:rPr lang="en-US" dirty="0">
                <a:highlight>
                  <a:srgbClr val="FFFF00"/>
                </a:highlight>
              </a:rPr>
              <a:t>offering endless customization</a:t>
            </a:r>
            <a:r>
              <a:rPr lang="en-US" dirty="0"/>
              <a:t> to satisfy any craving.</a:t>
            </a:r>
          </a:p>
          <a:p>
            <a:r>
              <a:rPr lang="en-US" dirty="0"/>
              <a:t>Deliciously versatile, universally loved, customizable flavor combinations, comforting, and </a:t>
            </a:r>
            <a:r>
              <a:rPr lang="en-US" dirty="0">
                <a:highlight>
                  <a:srgbClr val="FFFF00"/>
                </a:highlight>
              </a:rPr>
              <a:t>fun to share</a:t>
            </a:r>
            <a:r>
              <a:rPr lang="en-US" dirty="0"/>
              <a:t>.</a:t>
            </a:r>
          </a:p>
          <a:p>
            <a:r>
              <a:rPr lang="en-US" dirty="0"/>
              <a:t>Versatile ingredients, customizable toppings, perfect balance of flavors, and </a:t>
            </a:r>
            <a:r>
              <a:rPr lang="en-US" dirty="0">
                <a:highlight>
                  <a:srgbClr val="FFFF00"/>
                </a:highlight>
              </a:rPr>
              <a:t>universally loved comfort food</a:t>
            </a:r>
            <a:r>
              <a:rPr lang="en-US" dirty="0"/>
              <a:t>.   </a:t>
            </a:r>
          </a:p>
          <a:p>
            <a:r>
              <a:rPr lang="en-US" dirty="0"/>
              <a:t>Delicious flavors, endless toppings, crispy crust, shareable, comfort food, universally loved, </a:t>
            </a:r>
            <a:r>
              <a:rPr lang="en-US" dirty="0">
                <a:highlight>
                  <a:srgbClr val="FFFF00"/>
                </a:highlight>
              </a:rPr>
              <a:t>quick meal option</a:t>
            </a:r>
            <a:r>
              <a:rPr lang="en-US" dirty="0"/>
              <a:t>.</a:t>
            </a:r>
          </a:p>
        </p:txBody>
      </p:sp>
      <p:graphicFrame>
        <p:nvGraphicFramePr>
          <p:cNvPr id="5" name="Table 4">
            <a:extLst>
              <a:ext uri="{FF2B5EF4-FFF2-40B4-BE49-F238E27FC236}">
                <a16:creationId xmlns:a16="http://schemas.microsoft.com/office/drawing/2014/main" id="{2A01C5E7-B4C1-F1A8-837F-D1FDF1F0657B}"/>
              </a:ext>
            </a:extLst>
          </p:cNvPr>
          <p:cNvGraphicFramePr>
            <a:graphicFrameLocks noGrp="1"/>
          </p:cNvGraphicFramePr>
          <p:nvPr/>
        </p:nvGraphicFramePr>
        <p:xfrm>
          <a:off x="8309864" y="1027906"/>
          <a:ext cx="3344672" cy="74168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2 (highest)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3298947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BCDA-D9F2-6F23-0E1D-C547DB90C87C}"/>
              </a:ext>
            </a:extLst>
          </p:cNvPr>
          <p:cNvSpPr>
            <a:spLocks noGrp="1"/>
          </p:cNvSpPr>
          <p:nvPr>
            <p:ph type="title"/>
          </p:nvPr>
        </p:nvSpPr>
        <p:spPr/>
        <p:txBody>
          <a:bodyPr/>
          <a:lstStyle/>
          <a:p>
            <a:pPr algn="ctr"/>
            <a:r>
              <a:rPr lang="en-US" dirty="0"/>
              <a:t>Variability in LLM Responses</a:t>
            </a:r>
          </a:p>
        </p:txBody>
      </p:sp>
      <p:sp>
        <p:nvSpPr>
          <p:cNvPr id="3" name="Text Placeholder 2">
            <a:extLst>
              <a:ext uri="{FF2B5EF4-FFF2-40B4-BE49-F238E27FC236}">
                <a16:creationId xmlns:a16="http://schemas.microsoft.com/office/drawing/2014/main" id="{B643786E-9826-0434-1886-11E97022615B}"/>
              </a:ext>
            </a:extLst>
          </p:cNvPr>
          <p:cNvSpPr>
            <a:spLocks noGrp="1"/>
          </p:cNvSpPr>
          <p:nvPr>
            <p:ph type="body" idx="1"/>
          </p:nvPr>
        </p:nvSpPr>
        <p:spPr/>
        <p:txBody>
          <a:bodyPr>
            <a:normAutofit lnSpcReduction="10000"/>
          </a:bodyPr>
          <a:lstStyle/>
          <a:p>
            <a:pPr algn="ctr"/>
            <a:r>
              <a:rPr lang="en-US" dirty="0"/>
              <a:t>Higher temperatures </a:t>
            </a:r>
          </a:p>
          <a:p>
            <a:pPr algn="ctr"/>
            <a:r>
              <a:rPr lang="en-US" dirty="0"/>
              <a:t>(more creative)</a:t>
            </a:r>
          </a:p>
        </p:txBody>
      </p:sp>
      <p:sp>
        <p:nvSpPr>
          <p:cNvPr id="4" name="Content Placeholder 3">
            <a:extLst>
              <a:ext uri="{FF2B5EF4-FFF2-40B4-BE49-F238E27FC236}">
                <a16:creationId xmlns:a16="http://schemas.microsoft.com/office/drawing/2014/main" id="{A976C019-3ED1-68A7-747A-1D06713BE1FE}"/>
              </a:ext>
            </a:extLst>
          </p:cNvPr>
          <p:cNvSpPr>
            <a:spLocks noGrp="1"/>
          </p:cNvSpPr>
          <p:nvPr>
            <p:ph sz="half" idx="2"/>
          </p:nvPr>
        </p:nvSpPr>
        <p:spPr/>
        <p:txBody>
          <a:bodyPr/>
          <a:lstStyle/>
          <a:p>
            <a:r>
              <a:rPr lang="en-US" dirty="0"/>
              <a:t>Content generation</a:t>
            </a:r>
          </a:p>
          <a:p>
            <a:r>
              <a:rPr lang="en-US" dirty="0"/>
              <a:t>Clinical case development</a:t>
            </a:r>
          </a:p>
          <a:p>
            <a:r>
              <a:rPr lang="en-US" dirty="0"/>
              <a:t>Simulating patient responses</a:t>
            </a:r>
          </a:p>
          <a:p>
            <a:r>
              <a:rPr lang="en-US" dirty="0"/>
              <a:t>Generating varied feedback examples</a:t>
            </a:r>
          </a:p>
        </p:txBody>
      </p:sp>
      <p:sp>
        <p:nvSpPr>
          <p:cNvPr id="5" name="Text Placeholder 4">
            <a:extLst>
              <a:ext uri="{FF2B5EF4-FFF2-40B4-BE49-F238E27FC236}">
                <a16:creationId xmlns:a16="http://schemas.microsoft.com/office/drawing/2014/main" id="{099FB82D-CF4C-A246-FEF2-863539F49C7D}"/>
              </a:ext>
            </a:extLst>
          </p:cNvPr>
          <p:cNvSpPr>
            <a:spLocks noGrp="1"/>
          </p:cNvSpPr>
          <p:nvPr>
            <p:ph type="body" sz="quarter" idx="3"/>
          </p:nvPr>
        </p:nvSpPr>
        <p:spPr/>
        <p:txBody>
          <a:bodyPr>
            <a:normAutofit lnSpcReduction="10000"/>
          </a:bodyPr>
          <a:lstStyle/>
          <a:p>
            <a:pPr algn="ctr"/>
            <a:r>
              <a:rPr lang="en-US" dirty="0"/>
              <a:t>Lower temperatures </a:t>
            </a:r>
          </a:p>
          <a:p>
            <a:pPr algn="ctr"/>
            <a:r>
              <a:rPr lang="en-US" dirty="0"/>
              <a:t>(more consistent)</a:t>
            </a:r>
          </a:p>
        </p:txBody>
      </p:sp>
      <p:sp>
        <p:nvSpPr>
          <p:cNvPr id="6" name="Content Placeholder 5">
            <a:extLst>
              <a:ext uri="{FF2B5EF4-FFF2-40B4-BE49-F238E27FC236}">
                <a16:creationId xmlns:a16="http://schemas.microsoft.com/office/drawing/2014/main" id="{FB8553F1-D9EB-6E82-0367-F09A317545A0}"/>
              </a:ext>
            </a:extLst>
          </p:cNvPr>
          <p:cNvSpPr>
            <a:spLocks noGrp="1"/>
          </p:cNvSpPr>
          <p:nvPr>
            <p:ph sz="quarter" idx="4"/>
          </p:nvPr>
        </p:nvSpPr>
        <p:spPr/>
        <p:txBody>
          <a:bodyPr/>
          <a:lstStyle/>
          <a:p>
            <a:r>
              <a:rPr lang="en-US" dirty="0">
                <a:highlight>
                  <a:srgbClr val="FFFF00"/>
                </a:highlight>
              </a:rPr>
              <a:t>Scoring assessment tasks</a:t>
            </a:r>
          </a:p>
          <a:p>
            <a:r>
              <a:rPr lang="en-US" dirty="0"/>
              <a:t>Creating uniform materials</a:t>
            </a:r>
          </a:p>
          <a:p>
            <a:r>
              <a:rPr lang="en-US" dirty="0">
                <a:highlight>
                  <a:srgbClr val="FFFF00"/>
                </a:highlight>
              </a:rPr>
              <a:t>Standardizing OSCE patient cases</a:t>
            </a:r>
          </a:p>
          <a:p>
            <a:r>
              <a:rPr lang="en-US" dirty="0"/>
              <a:t>Summarizing tasks</a:t>
            </a:r>
          </a:p>
          <a:p>
            <a:r>
              <a:rPr lang="en-US" dirty="0"/>
              <a:t>Ensuring consistent feedback</a:t>
            </a:r>
          </a:p>
        </p:txBody>
      </p:sp>
      <p:pic>
        <p:nvPicPr>
          <p:cNvPr id="7" name="Picture 2" descr="Dice PNG Images &amp; PSDs for Download | PixelSquid - S111696840">
            <a:extLst>
              <a:ext uri="{FF2B5EF4-FFF2-40B4-BE49-F238E27FC236}">
                <a16:creationId xmlns:a16="http://schemas.microsoft.com/office/drawing/2014/main" id="{71DDC6E2-33A3-CE95-69C0-DF0E3B8C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994"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31F5FE5C-560E-6286-7161-7B5B45EAB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407"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621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622A3-1C24-DA89-4B6D-196B839FE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B0ED3-4FFF-394E-EB55-53AD6870BECE}"/>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B418DE68-ECA2-3120-F422-D0CD6F4F2F43}"/>
              </a:ext>
            </a:extLst>
          </p:cNvPr>
          <p:cNvSpPr>
            <a:spLocks noGrp="1"/>
          </p:cNvSpPr>
          <p:nvPr>
            <p:ph idx="1"/>
          </p:nvPr>
        </p:nvSpPr>
        <p:spPr>
          <a:xfrm>
            <a:off x="838200" y="1825624"/>
            <a:ext cx="10515600" cy="5032375"/>
          </a:xfrm>
        </p:spPr>
        <p:txBody>
          <a:bodyPr>
            <a:normAutofit/>
          </a:bodyPr>
          <a:lstStyle/>
          <a:p>
            <a:r>
              <a:rPr lang="en-US" dirty="0"/>
              <a:t>The attention mechanism in a Gen AI models helps the model focus on the most relevant words in the sequence (i.e., the prompt).</a:t>
            </a:r>
          </a:p>
          <a:p>
            <a:pPr marL="0" indent="0">
              <a:buNone/>
            </a:pPr>
            <a:endParaRPr lang="en-US" sz="2000" dirty="0"/>
          </a:p>
          <a:p>
            <a:pPr marL="0" indent="0" algn="ctr">
              <a:buNone/>
            </a:pPr>
            <a:r>
              <a:rPr lang="en-US" dirty="0"/>
              <a:t>“We found a little, hairy </a:t>
            </a:r>
            <a:r>
              <a:rPr lang="en-US" dirty="0" err="1"/>
              <a:t>wampimuk</a:t>
            </a:r>
            <a:r>
              <a:rPr lang="en-US" dirty="0"/>
              <a:t> sleeping behind the tree.”</a:t>
            </a:r>
          </a:p>
          <a:p>
            <a:pPr marL="0" indent="0">
              <a:buNone/>
            </a:pPr>
            <a:endParaRPr lang="en-US" sz="2000" dirty="0"/>
          </a:p>
          <a:p>
            <a:r>
              <a:rPr lang="en-US" dirty="0"/>
              <a:t>Words like “little”, “hairy”, and “sleeping” provide important information about the </a:t>
            </a:r>
            <a:r>
              <a:rPr lang="en-US" dirty="0" err="1"/>
              <a:t>wampimuk</a:t>
            </a:r>
            <a:r>
              <a:rPr lang="en-US" dirty="0"/>
              <a:t>.</a:t>
            </a:r>
          </a:p>
          <a:p>
            <a:r>
              <a:rPr lang="en-US" dirty="0"/>
              <a:t>Other words less so: “we”, “found”, “behind”, “tree”</a:t>
            </a:r>
          </a:p>
          <a:p>
            <a:r>
              <a:rPr lang="en-US" dirty="0"/>
              <a:t>Others still even less: “a” “the”</a:t>
            </a:r>
          </a:p>
          <a:p>
            <a:pPr marL="0" indent="0">
              <a:buNone/>
            </a:pPr>
            <a:endParaRPr lang="en-US" dirty="0"/>
          </a:p>
          <a:p>
            <a:pPr marL="457200" lvl="1" indent="0">
              <a:buNone/>
            </a:pPr>
            <a:endParaRPr lang="en-US" dirty="0"/>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FC7E0179-BC44-87AD-12C3-97C7630AE04A}"/>
              </a:ext>
            </a:extLst>
          </p:cNvPr>
          <p:cNvSpPr/>
          <p:nvPr/>
        </p:nvSpPr>
        <p:spPr>
          <a:xfrm>
            <a:off x="5060887" y="3482036"/>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866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8CA5-A337-73E4-5FF4-002D8B098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4C8A1-D880-8D6E-B130-1066DC33B567}"/>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EB1652D2-18EF-2230-2B1C-7C2CB80E5E7B}"/>
              </a:ext>
            </a:extLst>
          </p:cNvPr>
          <p:cNvSpPr>
            <a:spLocks noGrp="1"/>
          </p:cNvSpPr>
          <p:nvPr>
            <p:ph idx="1"/>
          </p:nvPr>
        </p:nvSpPr>
        <p:spPr>
          <a:xfrm>
            <a:off x="838200" y="1825625"/>
            <a:ext cx="10515600" cy="4241800"/>
          </a:xfrm>
        </p:spPr>
        <p:txBody>
          <a:bodyPr>
            <a:normAutofit/>
          </a:bodyPr>
          <a:lstStyle/>
          <a:p>
            <a:r>
              <a:rPr lang="en-US" dirty="0"/>
              <a:t>LLMs, like humans, have limited attention</a:t>
            </a:r>
          </a:p>
          <a:p>
            <a:endParaRPr lang="en-US" dirty="0"/>
          </a:p>
          <a:p>
            <a:r>
              <a:rPr lang="en-US" dirty="0"/>
              <a:t>Prompts that give LLMs </a:t>
            </a:r>
            <a:r>
              <a:rPr lang="en-US" b="1" dirty="0"/>
              <a:t>many tasks at once </a:t>
            </a:r>
            <a:r>
              <a:rPr lang="en-US" dirty="0"/>
              <a:t>may result in suboptimal performance.</a:t>
            </a:r>
          </a:p>
          <a:p>
            <a:pPr lvl="1"/>
            <a:r>
              <a:rPr lang="en-US" dirty="0"/>
              <a:t>Difficult  to identify what are the most important parts of the task.</a:t>
            </a:r>
          </a:p>
          <a:p>
            <a:pPr lvl="1"/>
            <a:r>
              <a:rPr lang="en-US" dirty="0"/>
              <a:t>May do some tasks well and others poorly; or all only moderately well.</a:t>
            </a:r>
          </a:p>
          <a:p>
            <a:pPr lvl="1"/>
            <a:r>
              <a:rPr lang="en-US" dirty="0"/>
              <a:t>Some newer models (“reasoning models”) are trying to explicitly address this limitation.</a:t>
            </a:r>
          </a:p>
          <a:p>
            <a:pPr marL="0" indent="0">
              <a:buNone/>
            </a:pPr>
            <a:endParaRPr lang="en-US" dirty="0"/>
          </a:p>
        </p:txBody>
      </p:sp>
    </p:spTree>
    <p:extLst>
      <p:ext uri="{BB962C8B-B14F-4D97-AF65-F5344CB8AC3E}">
        <p14:creationId xmlns:p14="http://schemas.microsoft.com/office/powerpoint/2010/main" val="2791833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B56A-1E1A-E6EA-4FB6-5F8A6E710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093B1-8CCC-C6AA-F57C-46384EFBA371}"/>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DCCC6FCE-7130-BD5E-66CE-6AEB91A4500B}"/>
              </a:ext>
            </a:extLst>
          </p:cNvPr>
          <p:cNvSpPr>
            <a:spLocks noGrp="1"/>
          </p:cNvSpPr>
          <p:nvPr>
            <p:ph idx="1"/>
          </p:nvPr>
        </p:nvSpPr>
        <p:spPr>
          <a:xfrm>
            <a:off x="838200" y="1825624"/>
            <a:ext cx="10515600" cy="5032375"/>
          </a:xfrm>
        </p:spPr>
        <p:txBody>
          <a:bodyPr>
            <a:normAutofit/>
          </a:bodyPr>
          <a:lstStyle/>
          <a:p>
            <a:r>
              <a:rPr lang="en-US" dirty="0"/>
              <a:t>The attention can also be impacted by the length of the conversation you have (when using the chatbot versions of Gen AI Models)</a:t>
            </a:r>
          </a:p>
          <a:p>
            <a:endParaRPr lang="en-US" sz="2000" dirty="0"/>
          </a:p>
          <a:p>
            <a:r>
              <a:rPr lang="en-US" dirty="0"/>
              <a:t>May start the conversation well, but “forget” important parts later</a:t>
            </a:r>
          </a:p>
          <a:p>
            <a:endParaRPr lang="en-US" sz="2000" dirty="0"/>
          </a:p>
          <a:p>
            <a:r>
              <a:rPr lang="en-US" dirty="0"/>
              <a:t>Alternatively, the Gen AI model can also fixate (over-attend) to less important details</a:t>
            </a:r>
          </a:p>
          <a:p>
            <a:endParaRPr lang="en-US" dirty="0"/>
          </a:p>
          <a:p>
            <a:r>
              <a:rPr lang="en-US" dirty="0"/>
              <a:t>Solution: Provide the model feedback! (when </a:t>
            </a:r>
            <a:r>
              <a:rPr lang="en-US"/>
              <a:t>using chatbot)</a:t>
            </a:r>
            <a:endParaRPr lang="en-US" dirty="0"/>
          </a:p>
        </p:txBody>
      </p:sp>
    </p:spTree>
    <p:extLst>
      <p:ext uri="{BB962C8B-B14F-4D97-AF65-F5344CB8AC3E}">
        <p14:creationId xmlns:p14="http://schemas.microsoft.com/office/powerpoint/2010/main" val="1296258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9E41-CC66-A23E-F216-486C3E5FB855}"/>
              </a:ext>
            </a:extLst>
          </p:cNvPr>
          <p:cNvSpPr>
            <a:spLocks noGrp="1"/>
          </p:cNvSpPr>
          <p:nvPr>
            <p:ph type="title"/>
          </p:nvPr>
        </p:nvSpPr>
        <p:spPr>
          <a:xfrm>
            <a:off x="838200" y="1535113"/>
            <a:ext cx="10515600" cy="749300"/>
          </a:xfrm>
        </p:spPr>
        <p:txBody>
          <a:bodyPr/>
          <a:lstStyle/>
          <a:p>
            <a:r>
              <a:rPr lang="en-US" dirty="0"/>
              <a:t>Disclaimer</a:t>
            </a:r>
          </a:p>
        </p:txBody>
      </p:sp>
      <p:sp>
        <p:nvSpPr>
          <p:cNvPr id="3" name="Content Placeholder 2">
            <a:extLst>
              <a:ext uri="{FF2B5EF4-FFF2-40B4-BE49-F238E27FC236}">
                <a16:creationId xmlns:a16="http://schemas.microsoft.com/office/drawing/2014/main" id="{E206C43A-6F0D-19E0-E7A9-C811A715216D}"/>
              </a:ext>
            </a:extLst>
          </p:cNvPr>
          <p:cNvSpPr>
            <a:spLocks noGrp="1"/>
          </p:cNvSpPr>
          <p:nvPr>
            <p:ph idx="1"/>
          </p:nvPr>
        </p:nvSpPr>
        <p:spPr>
          <a:xfrm>
            <a:off x="838200" y="2463800"/>
            <a:ext cx="10515600" cy="4351338"/>
          </a:xfrm>
        </p:spPr>
        <p:txBody>
          <a:bodyPr/>
          <a:lstStyle/>
          <a:p>
            <a:pPr marL="0" indent="0">
              <a:buNone/>
            </a:pPr>
            <a:r>
              <a:rPr lang="en-US" b="0" i="0" dirty="0">
                <a:solidFill>
                  <a:srgbClr val="0D0D0D"/>
                </a:solidFill>
                <a:effectLst/>
                <a:latin typeface="Söhne"/>
              </a:rPr>
              <a:t>The information presented in this document/presentation is solely for informational purposes and does not necessarily reflect the official stance or views of NBME. The opinions expressed herein are those of the authors/presenters and may not represent the views or policies of NBME. While every effort has been made to ensure the accuracy and reliability of the information provided, NBME makes no representations or warranties of any kind, express or implied, about the completeness, accuracy, reliability, suitability, or availability with respect to the content contained herein. Any reliance you place on such information is therefore strictly at your own risk.</a:t>
            </a:r>
            <a:endParaRPr lang="en-US" dirty="0"/>
          </a:p>
        </p:txBody>
      </p:sp>
      <p:sp>
        <p:nvSpPr>
          <p:cNvPr id="5" name="TextBox 4">
            <a:extLst>
              <a:ext uri="{FF2B5EF4-FFF2-40B4-BE49-F238E27FC236}">
                <a16:creationId xmlns:a16="http://schemas.microsoft.com/office/drawing/2014/main" id="{50876A9C-2F5F-B4D5-29AB-0D5A5A892894}"/>
              </a:ext>
            </a:extLst>
          </p:cNvPr>
          <p:cNvSpPr txBox="1"/>
          <p:nvPr/>
        </p:nvSpPr>
        <p:spPr>
          <a:xfrm>
            <a:off x="838201" y="459684"/>
            <a:ext cx="10515600" cy="954107"/>
          </a:xfrm>
          <a:prstGeom prst="rect">
            <a:avLst/>
          </a:prstGeom>
          <a:noFill/>
        </p:spPr>
        <p:txBody>
          <a:bodyPr wrap="square" rtlCol="0">
            <a:spAutoFit/>
          </a:bodyPr>
          <a:lstStyle/>
          <a:p>
            <a:r>
              <a:rPr lang="en-US" sz="2800" dirty="0"/>
              <a:t>I have no financial disclosure or conflicts of interest with the presented material in this presentation.</a:t>
            </a:r>
          </a:p>
        </p:txBody>
      </p:sp>
    </p:spTree>
    <p:extLst>
      <p:ext uri="{BB962C8B-B14F-4D97-AF65-F5344CB8AC3E}">
        <p14:creationId xmlns:p14="http://schemas.microsoft.com/office/powerpoint/2010/main" val="26467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ipboard with a checklist and a check list&#10;&#10;AI-generated content may be incorrect.">
            <a:extLst>
              <a:ext uri="{FF2B5EF4-FFF2-40B4-BE49-F238E27FC236}">
                <a16:creationId xmlns:a16="http://schemas.microsoft.com/office/drawing/2014/main" id="{43576A8E-D0FB-0335-6219-BA26F7FD3DA4}"/>
              </a:ext>
            </a:extLst>
          </p:cNvPr>
          <p:cNvPicPr>
            <a:picLocks noChangeAspect="1"/>
          </p:cNvPicPr>
          <p:nvPr/>
        </p:nvPicPr>
        <p:blipFill>
          <a:blip r:embed="rId2"/>
          <a:srcRect t="6469" b="9277"/>
          <a:stretch>
            <a:fill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871293FB-D2E6-4F1B-1B26-7E1D11C2A44C}"/>
              </a:ext>
            </a:extLst>
          </p:cNvPr>
          <p:cNvSpPr txBox="1"/>
          <p:nvPr/>
        </p:nvSpPr>
        <p:spPr>
          <a:xfrm>
            <a:off x="3510708" y="152400"/>
            <a:ext cx="5170583" cy="646331"/>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lang="en-US" sz="3600" dirty="0"/>
              <a:t>Using Rubrics for Scoring</a:t>
            </a:r>
          </a:p>
        </p:txBody>
      </p:sp>
      <p:sp>
        <p:nvSpPr>
          <p:cNvPr id="5" name="TextBox 4">
            <a:extLst>
              <a:ext uri="{FF2B5EF4-FFF2-40B4-BE49-F238E27FC236}">
                <a16:creationId xmlns:a16="http://schemas.microsoft.com/office/drawing/2014/main" id="{5E8ABE3C-8CB3-2536-0B7C-06618DE47AF2}"/>
              </a:ext>
            </a:extLst>
          </p:cNvPr>
          <p:cNvSpPr txBox="1"/>
          <p:nvPr/>
        </p:nvSpPr>
        <p:spPr>
          <a:xfrm>
            <a:off x="2243883" y="5954493"/>
            <a:ext cx="1787669" cy="646331"/>
          </a:xfrm>
          <a:prstGeom prst="rect">
            <a:avLst/>
          </a:prstGeom>
          <a:solidFill>
            <a:schemeClr val="bg1"/>
          </a:solidFill>
          <a:ln>
            <a:solidFill>
              <a:schemeClr val="tx1"/>
            </a:solidFill>
          </a:ln>
        </p:spPr>
        <p:txBody>
          <a:bodyPr wrap="none" rtlCol="0">
            <a:spAutoFit/>
          </a:bodyPr>
          <a:lstStyle/>
          <a:p>
            <a:r>
              <a:rPr lang="en-US" sz="3600" dirty="0"/>
              <a:t>Analytic</a:t>
            </a:r>
          </a:p>
        </p:txBody>
      </p:sp>
      <p:sp>
        <p:nvSpPr>
          <p:cNvPr id="6" name="TextBox 5">
            <a:extLst>
              <a:ext uri="{FF2B5EF4-FFF2-40B4-BE49-F238E27FC236}">
                <a16:creationId xmlns:a16="http://schemas.microsoft.com/office/drawing/2014/main" id="{EE0402EE-4D04-85DB-0DCF-0E79AF505618}"/>
              </a:ext>
            </a:extLst>
          </p:cNvPr>
          <p:cNvSpPr txBox="1"/>
          <p:nvPr/>
        </p:nvSpPr>
        <p:spPr>
          <a:xfrm>
            <a:off x="8406558" y="5954493"/>
            <a:ext cx="1720856" cy="646331"/>
          </a:xfrm>
          <a:prstGeom prst="rect">
            <a:avLst/>
          </a:prstGeom>
          <a:solidFill>
            <a:schemeClr val="bg1"/>
          </a:solidFill>
          <a:ln>
            <a:solidFill>
              <a:schemeClr val="tx1"/>
            </a:solidFill>
          </a:ln>
        </p:spPr>
        <p:txBody>
          <a:bodyPr wrap="none" rtlCol="0">
            <a:spAutoFit/>
          </a:bodyPr>
          <a:lstStyle/>
          <a:p>
            <a:r>
              <a:rPr lang="en-US" sz="3600" dirty="0"/>
              <a:t>Holistic</a:t>
            </a:r>
          </a:p>
        </p:txBody>
      </p:sp>
      <p:sp>
        <p:nvSpPr>
          <p:cNvPr id="9" name="TextBox 8">
            <a:extLst>
              <a:ext uri="{FF2B5EF4-FFF2-40B4-BE49-F238E27FC236}">
                <a16:creationId xmlns:a16="http://schemas.microsoft.com/office/drawing/2014/main" id="{685073B4-CFCA-DE76-77C0-B81D3CBFCD85}"/>
              </a:ext>
            </a:extLst>
          </p:cNvPr>
          <p:cNvSpPr txBox="1"/>
          <p:nvPr/>
        </p:nvSpPr>
        <p:spPr>
          <a:xfrm>
            <a:off x="4645634" y="6536323"/>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52413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C22D-28CE-C66E-2DDE-620BEA7075D6}"/>
              </a:ext>
            </a:extLst>
          </p:cNvPr>
          <p:cNvSpPr>
            <a:spLocks noGrp="1"/>
          </p:cNvSpPr>
          <p:nvPr>
            <p:ph type="title"/>
          </p:nvPr>
        </p:nvSpPr>
        <p:spPr/>
        <p:txBody>
          <a:bodyPr/>
          <a:lstStyle/>
          <a:p>
            <a:pPr algn="ctr"/>
            <a:r>
              <a:rPr lang="en-US" dirty="0"/>
              <a:t>Scoring Rubrics</a:t>
            </a:r>
          </a:p>
        </p:txBody>
      </p:sp>
      <p:sp>
        <p:nvSpPr>
          <p:cNvPr id="3" name="Content Placeholder 2">
            <a:extLst>
              <a:ext uri="{FF2B5EF4-FFF2-40B4-BE49-F238E27FC236}">
                <a16:creationId xmlns:a16="http://schemas.microsoft.com/office/drawing/2014/main" id="{B777138B-C0B4-7B64-AF02-23569809C583}"/>
              </a:ext>
            </a:extLst>
          </p:cNvPr>
          <p:cNvSpPr>
            <a:spLocks noGrp="1"/>
          </p:cNvSpPr>
          <p:nvPr>
            <p:ph idx="1"/>
          </p:nvPr>
        </p:nvSpPr>
        <p:spPr/>
        <p:txBody>
          <a:bodyPr>
            <a:normAutofit/>
          </a:bodyPr>
          <a:lstStyle/>
          <a:p>
            <a:r>
              <a:rPr lang="en-US" b="1" dirty="0"/>
              <a:t>Ensure Consistency: </a:t>
            </a:r>
            <a:r>
              <a:rPr lang="en-US" dirty="0"/>
              <a:t>same standard of assessment is applied to each student’s work</a:t>
            </a:r>
          </a:p>
          <a:p>
            <a:endParaRPr lang="en-US" sz="800" dirty="0"/>
          </a:p>
          <a:p>
            <a:r>
              <a:rPr lang="en-US" b="1" dirty="0"/>
              <a:t>Streamline Grading: </a:t>
            </a:r>
            <a:r>
              <a:rPr lang="en-US" dirty="0"/>
              <a:t>criteria for performance evaluations of work are made a priori</a:t>
            </a:r>
          </a:p>
          <a:p>
            <a:endParaRPr lang="en-US" sz="800" dirty="0"/>
          </a:p>
          <a:p>
            <a:r>
              <a:rPr lang="en-US" b="1" dirty="0"/>
              <a:t>Support Feedback: </a:t>
            </a:r>
            <a:r>
              <a:rPr lang="en-US" dirty="0"/>
              <a:t>feedback can be linked to rubric elements</a:t>
            </a:r>
          </a:p>
          <a:p>
            <a:endParaRPr lang="en-US" sz="800" dirty="0"/>
          </a:p>
          <a:p>
            <a:r>
              <a:rPr lang="en-US" b="1" dirty="0"/>
              <a:t>Instructional Alignment: </a:t>
            </a:r>
            <a:r>
              <a:rPr lang="en-US" dirty="0"/>
              <a:t>can ensure criteria are aligned with learning objectives</a:t>
            </a:r>
          </a:p>
        </p:txBody>
      </p:sp>
    </p:spTree>
    <p:extLst>
      <p:ext uri="{BB962C8B-B14F-4D97-AF65-F5344CB8AC3E}">
        <p14:creationId xmlns:p14="http://schemas.microsoft.com/office/powerpoint/2010/main" val="238679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52982-EA1A-429E-447E-4A1462ECD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9BBA6-13EA-60E7-2AAC-85EA62F577D3}"/>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9CDFAF18-F072-1214-52BE-C36C8F101236}"/>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53127A51-FD99-A6D2-4C08-863D226C2F48}"/>
              </a:ext>
            </a:extLst>
          </p:cNvPr>
          <p:cNvSpPr>
            <a:spLocks noGrp="1"/>
          </p:cNvSpPr>
          <p:nvPr>
            <p:ph sz="half" idx="2"/>
          </p:nvPr>
        </p:nvSpPr>
        <p:spPr>
          <a:xfrm>
            <a:off x="839788" y="2505074"/>
            <a:ext cx="5157787" cy="4352925"/>
          </a:xfrm>
          <a:ln>
            <a:solidFill>
              <a:schemeClr val="tx1"/>
            </a:solidFill>
          </a:ln>
        </p:spPr>
        <p:txBody>
          <a:bodyPr/>
          <a:lstStyle/>
          <a:p>
            <a:pPr marL="0" indent="0">
              <a:buNone/>
            </a:pPr>
            <a:r>
              <a:rPr lang="en-US" dirty="0"/>
              <a:t> </a:t>
            </a:r>
          </a:p>
        </p:txBody>
      </p:sp>
      <p:pic>
        <p:nvPicPr>
          <p:cNvPr id="12" name="Picture 11">
            <a:extLst>
              <a:ext uri="{FF2B5EF4-FFF2-40B4-BE49-F238E27FC236}">
                <a16:creationId xmlns:a16="http://schemas.microsoft.com/office/drawing/2014/main" id="{B46F0DA3-DE01-D4C8-B60A-8DC9C953D8C6}"/>
              </a:ext>
            </a:extLst>
          </p:cNvPr>
          <p:cNvPicPr>
            <a:picLocks noChangeAspect="1"/>
          </p:cNvPicPr>
          <p:nvPr/>
        </p:nvPicPr>
        <p:blipFill>
          <a:blip r:embed="rId2"/>
          <a:stretch>
            <a:fillRect/>
          </a:stretch>
        </p:blipFill>
        <p:spPr>
          <a:xfrm>
            <a:off x="2638425" y="89536"/>
            <a:ext cx="1554480" cy="1554480"/>
          </a:xfrm>
          <a:prstGeom prst="rect">
            <a:avLst/>
          </a:prstGeom>
        </p:spPr>
      </p:pic>
    </p:spTree>
    <p:extLst>
      <p:ext uri="{BB962C8B-B14F-4D97-AF65-F5344CB8AC3E}">
        <p14:creationId xmlns:p14="http://schemas.microsoft.com/office/powerpoint/2010/main" val="269709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49565-AA69-B003-034D-D1D05F19FD2B}"/>
              </a:ext>
            </a:extLst>
          </p:cNvPr>
          <p:cNvPicPr>
            <a:picLocks noChangeAspect="1"/>
          </p:cNvPicPr>
          <p:nvPr/>
        </p:nvPicPr>
        <p:blipFill>
          <a:blip r:embed="rId2"/>
          <a:stretch>
            <a:fillRect/>
          </a:stretch>
        </p:blipFill>
        <p:spPr>
          <a:xfrm>
            <a:off x="283724" y="153453"/>
            <a:ext cx="11624552" cy="6551094"/>
          </a:xfrm>
          <a:prstGeom prst="rect">
            <a:avLst/>
          </a:prstGeom>
          <a:ln w="38100">
            <a:solidFill>
              <a:schemeClr val="tx1"/>
            </a:solidFill>
          </a:ln>
        </p:spPr>
      </p:pic>
    </p:spTree>
    <p:extLst>
      <p:ext uri="{BB962C8B-B14F-4D97-AF65-F5344CB8AC3E}">
        <p14:creationId xmlns:p14="http://schemas.microsoft.com/office/powerpoint/2010/main" val="3804222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657A-BBAB-6126-A0FE-7E6AE41730E4}"/>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1FC8192F-4606-A3FE-236D-05ED6C59B26A}"/>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DBC25BEA-1E8C-32A7-DD1E-19432D90FBAF}"/>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pic>
        <p:nvPicPr>
          <p:cNvPr id="5" name="Picture 4">
            <a:extLst>
              <a:ext uri="{FF2B5EF4-FFF2-40B4-BE49-F238E27FC236}">
                <a16:creationId xmlns:a16="http://schemas.microsoft.com/office/drawing/2014/main" id="{C0645428-29E1-3852-A122-E589A1D55451}"/>
              </a:ext>
            </a:extLst>
          </p:cNvPr>
          <p:cNvPicPr>
            <a:picLocks noChangeAspect="1"/>
          </p:cNvPicPr>
          <p:nvPr/>
        </p:nvPicPr>
        <p:blipFill>
          <a:blip r:embed="rId2"/>
          <a:stretch>
            <a:fillRect/>
          </a:stretch>
        </p:blipFill>
        <p:spPr>
          <a:xfrm>
            <a:off x="2638425" y="89536"/>
            <a:ext cx="1554480" cy="1554480"/>
          </a:xfrm>
          <a:prstGeom prst="rect">
            <a:avLst/>
          </a:prstGeom>
        </p:spPr>
      </p:pic>
    </p:spTree>
    <p:extLst>
      <p:ext uri="{BB962C8B-B14F-4D97-AF65-F5344CB8AC3E}">
        <p14:creationId xmlns:p14="http://schemas.microsoft.com/office/powerpoint/2010/main" val="271123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D1968-8DFD-6F28-F1A2-D298C968B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960B7-A18B-E381-5E31-114F8A941D3A}"/>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7B094CA7-817B-93D9-B6A4-4CC2B369C1AC}"/>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729082DB-8CCA-8EE3-D66F-F9DEF5DB5828}"/>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
        <p:nvSpPr>
          <p:cNvPr id="5" name="Text Placeholder 4">
            <a:extLst>
              <a:ext uri="{FF2B5EF4-FFF2-40B4-BE49-F238E27FC236}">
                <a16:creationId xmlns:a16="http://schemas.microsoft.com/office/drawing/2014/main" id="{6127F5B3-1452-242C-7F45-D1FB6DFC8C85}"/>
              </a:ext>
            </a:extLst>
          </p:cNvPr>
          <p:cNvSpPr>
            <a:spLocks noGrp="1"/>
          </p:cNvSpPr>
          <p:nvPr>
            <p:ph type="body" sz="quarter" idx="3"/>
          </p:nvPr>
        </p:nvSpPr>
        <p:spPr>
          <a:ln>
            <a:solidFill>
              <a:schemeClr val="tx1"/>
            </a:solidFill>
          </a:ln>
        </p:spPr>
        <p:txBody>
          <a:bodyPr anchor="ctr">
            <a:normAutofit/>
          </a:bodyPr>
          <a:lstStyle/>
          <a:p>
            <a:pPr algn="ctr"/>
            <a:r>
              <a:rPr lang="en-US" sz="2800" dirty="0"/>
              <a:t>Holistic Rubrics</a:t>
            </a:r>
          </a:p>
        </p:txBody>
      </p:sp>
      <p:sp>
        <p:nvSpPr>
          <p:cNvPr id="6" name="Content Placeholder 5">
            <a:extLst>
              <a:ext uri="{FF2B5EF4-FFF2-40B4-BE49-F238E27FC236}">
                <a16:creationId xmlns:a16="http://schemas.microsoft.com/office/drawing/2014/main" id="{A6A32021-7137-DCF0-193A-958052F24F90}"/>
              </a:ext>
            </a:extLst>
          </p:cNvPr>
          <p:cNvSpPr>
            <a:spLocks noGrp="1"/>
          </p:cNvSpPr>
          <p:nvPr>
            <p:ph sz="quarter" idx="4"/>
          </p:nvPr>
        </p:nvSpPr>
        <p:spPr>
          <a:ln>
            <a:solidFill>
              <a:schemeClr val="tx1"/>
            </a:solidFill>
          </a:ln>
        </p:spPr>
        <p:txBody>
          <a:bodyPr/>
          <a:lstStyle/>
          <a:p>
            <a:pPr marL="0" indent="0">
              <a:buNone/>
            </a:pPr>
            <a:r>
              <a:rPr lang="en-US" dirty="0"/>
              <a:t> </a:t>
            </a:r>
          </a:p>
        </p:txBody>
      </p:sp>
      <p:pic>
        <p:nvPicPr>
          <p:cNvPr id="7" name="Picture 6">
            <a:extLst>
              <a:ext uri="{FF2B5EF4-FFF2-40B4-BE49-F238E27FC236}">
                <a16:creationId xmlns:a16="http://schemas.microsoft.com/office/drawing/2014/main" id="{4425396A-653F-40DC-D67D-4F9810F010C1}"/>
              </a:ext>
            </a:extLst>
          </p:cNvPr>
          <p:cNvPicPr>
            <a:picLocks noChangeAspect="1"/>
          </p:cNvPicPr>
          <p:nvPr/>
        </p:nvPicPr>
        <p:blipFill>
          <a:blip r:embed="rId2"/>
          <a:stretch>
            <a:fillRect/>
          </a:stretch>
        </p:blipFill>
        <p:spPr>
          <a:xfrm>
            <a:off x="2638425" y="89536"/>
            <a:ext cx="1554480" cy="1554480"/>
          </a:xfrm>
          <a:prstGeom prst="rect">
            <a:avLst/>
          </a:prstGeom>
        </p:spPr>
      </p:pic>
      <p:pic>
        <p:nvPicPr>
          <p:cNvPr id="9" name="Picture 8">
            <a:extLst>
              <a:ext uri="{FF2B5EF4-FFF2-40B4-BE49-F238E27FC236}">
                <a16:creationId xmlns:a16="http://schemas.microsoft.com/office/drawing/2014/main" id="{7D727851-6E04-8A02-888A-3A5B2EC55831}"/>
              </a:ext>
            </a:extLst>
          </p:cNvPr>
          <p:cNvPicPr>
            <a:picLocks noChangeAspect="1"/>
          </p:cNvPicPr>
          <p:nvPr/>
        </p:nvPicPr>
        <p:blipFill>
          <a:blip r:embed="rId3"/>
          <a:stretch>
            <a:fillRect/>
          </a:stretch>
        </p:blipFill>
        <p:spPr>
          <a:xfrm>
            <a:off x="7999097" y="89536"/>
            <a:ext cx="1554480" cy="1554480"/>
          </a:xfrm>
          <a:prstGeom prst="rect">
            <a:avLst/>
          </a:prstGeom>
        </p:spPr>
      </p:pic>
    </p:spTree>
    <p:extLst>
      <p:ext uri="{BB962C8B-B14F-4D97-AF65-F5344CB8AC3E}">
        <p14:creationId xmlns:p14="http://schemas.microsoft.com/office/powerpoint/2010/main" val="98943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C70B-54CD-2EB1-8F6A-3433AC2780B5}"/>
              </a:ext>
            </a:extLst>
          </p:cNvPr>
          <p:cNvPicPr>
            <a:picLocks noChangeAspect="1"/>
          </p:cNvPicPr>
          <p:nvPr/>
        </p:nvPicPr>
        <p:blipFill>
          <a:blip r:embed="rId2"/>
          <a:stretch>
            <a:fillRect/>
          </a:stretch>
        </p:blipFill>
        <p:spPr>
          <a:xfrm>
            <a:off x="1902519" y="114300"/>
            <a:ext cx="8386961" cy="6629400"/>
          </a:xfrm>
          <a:prstGeom prst="rect">
            <a:avLst/>
          </a:prstGeom>
          <a:ln>
            <a:solidFill>
              <a:schemeClr val="tx1"/>
            </a:solidFill>
          </a:ln>
        </p:spPr>
      </p:pic>
      <p:sp>
        <p:nvSpPr>
          <p:cNvPr id="2" name="TextBox 1">
            <a:extLst>
              <a:ext uri="{FF2B5EF4-FFF2-40B4-BE49-F238E27FC236}">
                <a16:creationId xmlns:a16="http://schemas.microsoft.com/office/drawing/2014/main" id="{FE794DD9-AA4A-54D8-06BE-DDDE5133EC4A}"/>
              </a:ext>
            </a:extLst>
          </p:cNvPr>
          <p:cNvSpPr txBox="1"/>
          <p:nvPr/>
        </p:nvSpPr>
        <p:spPr>
          <a:xfrm>
            <a:off x="2619375" y="5256847"/>
            <a:ext cx="7103143" cy="1200329"/>
          </a:xfrm>
          <a:prstGeom prst="rect">
            <a:avLst/>
          </a:prstGeom>
          <a:noFill/>
          <a:ln w="12700">
            <a:solidFill>
              <a:srgbClr val="0D384C"/>
            </a:solidFill>
          </a:ln>
        </p:spPr>
        <p:txBody>
          <a:bodyPr wrap="square" rtlCol="0">
            <a:spAutoFit/>
          </a:bodyPr>
          <a:lstStyle/>
          <a:p>
            <a:r>
              <a:rPr lang="en-US" dirty="0" err="1"/>
              <a:t>Thammasitboon</a:t>
            </a:r>
            <a:r>
              <a:rPr lang="en-US" dirty="0"/>
              <a:t> S, Rencic JJ, Trowbridge RL, Olson APJ, Sur M, Dhaliwal G. The Assessment of Reasoning Tool (ART): structuring the conversation between teachers and learners. </a:t>
            </a:r>
            <a:r>
              <a:rPr lang="en-US" i="1" dirty="0"/>
              <a:t>Diagnosis</a:t>
            </a:r>
            <a:r>
              <a:rPr lang="en-US" dirty="0"/>
              <a:t>. 2018;5(4):197-203.</a:t>
            </a:r>
          </a:p>
        </p:txBody>
      </p:sp>
    </p:spTree>
    <p:extLst>
      <p:ext uri="{BB962C8B-B14F-4D97-AF65-F5344CB8AC3E}">
        <p14:creationId xmlns:p14="http://schemas.microsoft.com/office/powerpoint/2010/main" val="217035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4FF2-75AB-D6B4-00AC-8DA4B4F5A592}"/>
            </a:ext>
          </a:extLst>
        </p:cNvPr>
        <p:cNvGrpSpPr/>
        <p:nvPr/>
      </p:nvGrpSpPr>
      <p:grpSpPr>
        <a:xfrm>
          <a:off x="0" y="0"/>
          <a:ext cx="0" cy="0"/>
          <a:chOff x="0" y="0"/>
          <a:chExt cx="0" cy="0"/>
        </a:xfrm>
      </p:grpSpPr>
      <p:pic>
        <p:nvPicPr>
          <p:cNvPr id="4" name="Picture 3" descr="A close-up of a task&#10;&#10;AI-generated content may be incorrect.">
            <a:extLst>
              <a:ext uri="{FF2B5EF4-FFF2-40B4-BE49-F238E27FC236}">
                <a16:creationId xmlns:a16="http://schemas.microsoft.com/office/drawing/2014/main" id="{4396A8D5-4C91-1345-B055-1E6C3D6C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713"/>
            <a:ext cx="12192000" cy="3810573"/>
          </a:xfrm>
          <a:prstGeom prst="rect">
            <a:avLst/>
          </a:prstGeom>
        </p:spPr>
      </p:pic>
      <p:sp>
        <p:nvSpPr>
          <p:cNvPr id="2" name="TextBox 1">
            <a:extLst>
              <a:ext uri="{FF2B5EF4-FFF2-40B4-BE49-F238E27FC236}">
                <a16:creationId xmlns:a16="http://schemas.microsoft.com/office/drawing/2014/main" id="{26FA2CD5-902D-5514-0752-F2A49CC0CE84}"/>
              </a:ext>
            </a:extLst>
          </p:cNvPr>
          <p:cNvSpPr txBox="1"/>
          <p:nvPr/>
        </p:nvSpPr>
        <p:spPr>
          <a:xfrm>
            <a:off x="2619375" y="5448586"/>
            <a:ext cx="7103143" cy="1200329"/>
          </a:xfrm>
          <a:prstGeom prst="rect">
            <a:avLst/>
          </a:prstGeom>
          <a:noFill/>
          <a:ln w="12700">
            <a:solidFill>
              <a:srgbClr val="0D384C"/>
            </a:solidFill>
          </a:ln>
        </p:spPr>
        <p:txBody>
          <a:bodyPr wrap="square" rtlCol="0">
            <a:spAutoFit/>
          </a:bodyPr>
          <a:lstStyle/>
          <a:p>
            <a:r>
              <a:rPr lang="en-US" dirty="0" err="1"/>
              <a:t>Thammasitboon</a:t>
            </a:r>
            <a:r>
              <a:rPr lang="en-US" dirty="0"/>
              <a:t> S, Rencic JJ, Trowbridge RL, Olson APJ, Sur M, Dhaliwal G. The Assessment of Reasoning Tool (ART): structuring the conversation between teachers and learners. </a:t>
            </a:r>
            <a:r>
              <a:rPr lang="en-US" i="1" dirty="0"/>
              <a:t>Diagnosis</a:t>
            </a:r>
            <a:r>
              <a:rPr lang="en-US" dirty="0"/>
              <a:t>. 2018;5(4):197-203.</a:t>
            </a:r>
          </a:p>
        </p:txBody>
      </p:sp>
    </p:spTree>
    <p:extLst>
      <p:ext uri="{BB962C8B-B14F-4D97-AF65-F5344CB8AC3E}">
        <p14:creationId xmlns:p14="http://schemas.microsoft.com/office/powerpoint/2010/main" val="2147053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6CD44-A968-7E6F-1F6E-94A807E3A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A6545-C1D3-1C20-122C-E8169E70F9E8}"/>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4FE7A0C9-8F6B-316D-1FE4-630AF98D1200}"/>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93C9CD43-F366-811C-7566-C4777F9BCBAA}"/>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
        <p:nvSpPr>
          <p:cNvPr id="5" name="Text Placeholder 4">
            <a:extLst>
              <a:ext uri="{FF2B5EF4-FFF2-40B4-BE49-F238E27FC236}">
                <a16:creationId xmlns:a16="http://schemas.microsoft.com/office/drawing/2014/main" id="{46E0C5D4-1C38-F563-2E7B-C7905F26B416}"/>
              </a:ext>
            </a:extLst>
          </p:cNvPr>
          <p:cNvSpPr>
            <a:spLocks noGrp="1"/>
          </p:cNvSpPr>
          <p:nvPr>
            <p:ph type="body" sz="quarter" idx="3"/>
          </p:nvPr>
        </p:nvSpPr>
        <p:spPr>
          <a:ln>
            <a:solidFill>
              <a:schemeClr val="tx1"/>
            </a:solidFill>
          </a:ln>
        </p:spPr>
        <p:txBody>
          <a:bodyPr anchor="ctr">
            <a:normAutofit/>
          </a:bodyPr>
          <a:lstStyle/>
          <a:p>
            <a:pPr algn="ctr"/>
            <a:r>
              <a:rPr lang="en-US" sz="2800" dirty="0"/>
              <a:t>Holistic Rubrics</a:t>
            </a:r>
          </a:p>
        </p:txBody>
      </p:sp>
      <p:sp>
        <p:nvSpPr>
          <p:cNvPr id="6" name="Content Placeholder 5">
            <a:extLst>
              <a:ext uri="{FF2B5EF4-FFF2-40B4-BE49-F238E27FC236}">
                <a16:creationId xmlns:a16="http://schemas.microsoft.com/office/drawing/2014/main" id="{05CC0732-3C5B-C529-F262-B3E71F551453}"/>
              </a:ext>
            </a:extLst>
          </p:cNvPr>
          <p:cNvSpPr>
            <a:spLocks noGrp="1"/>
          </p:cNvSpPr>
          <p:nvPr>
            <p:ph sz="quarter" idx="4"/>
          </p:nvPr>
        </p:nvSpPr>
        <p:spPr>
          <a:ln>
            <a:solidFill>
              <a:schemeClr val="tx1"/>
            </a:solidFill>
          </a:ln>
        </p:spPr>
        <p:txBody>
          <a:bodyPr/>
          <a:lstStyle/>
          <a:p>
            <a:r>
              <a:rPr lang="en-US" dirty="0"/>
              <a:t>More global assessment</a:t>
            </a:r>
          </a:p>
          <a:p>
            <a:r>
              <a:rPr lang="en-US" dirty="0"/>
              <a:t>Usually has score categories</a:t>
            </a:r>
          </a:p>
          <a:p>
            <a:r>
              <a:rPr lang="en-US" dirty="0"/>
              <a:t>Easier to implement</a:t>
            </a:r>
          </a:p>
          <a:p>
            <a:pPr lvl="1"/>
            <a:r>
              <a:rPr lang="en-US" dirty="0"/>
              <a:t>Requires necessary expertise</a:t>
            </a:r>
          </a:p>
          <a:p>
            <a:r>
              <a:rPr lang="en-US" dirty="0"/>
              <a:t>More subjective</a:t>
            </a:r>
          </a:p>
          <a:p>
            <a:pPr lvl="1"/>
            <a:r>
              <a:rPr lang="en-US" dirty="0"/>
              <a:t>Validity threat</a:t>
            </a:r>
          </a:p>
          <a:p>
            <a:r>
              <a:rPr lang="en-US" dirty="0"/>
              <a:t>Time-intensive feedback</a:t>
            </a:r>
          </a:p>
          <a:p>
            <a:endParaRPr lang="en-US" dirty="0"/>
          </a:p>
        </p:txBody>
      </p:sp>
      <p:pic>
        <p:nvPicPr>
          <p:cNvPr id="7" name="Picture 6">
            <a:extLst>
              <a:ext uri="{FF2B5EF4-FFF2-40B4-BE49-F238E27FC236}">
                <a16:creationId xmlns:a16="http://schemas.microsoft.com/office/drawing/2014/main" id="{A6DD51A0-BED3-D9E3-C9AC-EF0DF5F2BEAA}"/>
              </a:ext>
            </a:extLst>
          </p:cNvPr>
          <p:cNvPicPr>
            <a:picLocks noChangeAspect="1"/>
          </p:cNvPicPr>
          <p:nvPr/>
        </p:nvPicPr>
        <p:blipFill>
          <a:blip r:embed="rId2"/>
          <a:stretch>
            <a:fillRect/>
          </a:stretch>
        </p:blipFill>
        <p:spPr>
          <a:xfrm>
            <a:off x="7999097" y="89536"/>
            <a:ext cx="1554480" cy="1554480"/>
          </a:xfrm>
          <a:prstGeom prst="rect">
            <a:avLst/>
          </a:prstGeom>
        </p:spPr>
      </p:pic>
      <p:pic>
        <p:nvPicPr>
          <p:cNvPr id="8" name="Picture 7">
            <a:extLst>
              <a:ext uri="{FF2B5EF4-FFF2-40B4-BE49-F238E27FC236}">
                <a16:creationId xmlns:a16="http://schemas.microsoft.com/office/drawing/2014/main" id="{0EFFCC61-44BC-4BB6-9B1A-FEF317F724DB}"/>
              </a:ext>
            </a:extLst>
          </p:cNvPr>
          <p:cNvPicPr>
            <a:picLocks noChangeAspect="1"/>
          </p:cNvPicPr>
          <p:nvPr/>
        </p:nvPicPr>
        <p:blipFill>
          <a:blip r:embed="rId3"/>
          <a:stretch>
            <a:fillRect/>
          </a:stretch>
        </p:blipFill>
        <p:spPr>
          <a:xfrm>
            <a:off x="2638425" y="89536"/>
            <a:ext cx="1554480" cy="1554480"/>
          </a:xfrm>
          <a:prstGeom prst="rect">
            <a:avLst/>
          </a:prstGeom>
        </p:spPr>
      </p:pic>
    </p:spTree>
    <p:extLst>
      <p:ext uri="{BB962C8B-B14F-4D97-AF65-F5344CB8AC3E}">
        <p14:creationId xmlns:p14="http://schemas.microsoft.com/office/powerpoint/2010/main" val="781159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up of a chat&#10;&#10;AI-generated content may be incorrect.">
            <a:extLst>
              <a:ext uri="{FF2B5EF4-FFF2-40B4-BE49-F238E27FC236}">
                <a16:creationId xmlns:a16="http://schemas.microsoft.com/office/drawing/2014/main" id="{0D74632F-6E3B-6525-901B-19D828D6A1C3}"/>
              </a:ext>
            </a:extLst>
          </p:cNvPr>
          <p:cNvPicPr>
            <a:picLocks noChangeAspect="1"/>
          </p:cNvPicPr>
          <p:nvPr/>
        </p:nvPicPr>
        <p:blipFill>
          <a:blip r:embed="rId2"/>
          <a:stretch>
            <a:fillRect/>
          </a:stretch>
        </p:blipFill>
        <p:spPr>
          <a:xfrm>
            <a:off x="1" y="-635000"/>
            <a:ext cx="12190476" cy="8126984"/>
          </a:xfrm>
          <a:prstGeom prst="rect">
            <a:avLst/>
          </a:prstGeom>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C2CF19BB-5E9E-B7A8-A26B-2C8309A4E124}"/>
              </a:ext>
            </a:extLst>
          </p:cNvPr>
          <p:cNvSpPr txBox="1"/>
          <p:nvPr/>
        </p:nvSpPr>
        <p:spPr>
          <a:xfrm>
            <a:off x="3409247" y="188529"/>
            <a:ext cx="5371983" cy="830997"/>
          </a:xfrm>
          <a:prstGeom prst="rect">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lang="en-US" sz="4800" dirty="0"/>
              <a:t>Prompt Engineering</a:t>
            </a:r>
          </a:p>
        </p:txBody>
      </p:sp>
      <p:sp>
        <p:nvSpPr>
          <p:cNvPr id="5" name="TextBox 4">
            <a:extLst>
              <a:ext uri="{FF2B5EF4-FFF2-40B4-BE49-F238E27FC236}">
                <a16:creationId xmlns:a16="http://schemas.microsoft.com/office/drawing/2014/main" id="{C4002C58-8BBC-3F89-DCC1-009B68D02C0B}"/>
              </a:ext>
            </a:extLst>
          </p:cNvPr>
          <p:cNvSpPr txBox="1"/>
          <p:nvPr/>
        </p:nvSpPr>
        <p:spPr>
          <a:xfrm>
            <a:off x="2527663" y="5922961"/>
            <a:ext cx="2071977" cy="646331"/>
          </a:xfrm>
          <a:prstGeom prst="rect">
            <a:avLst/>
          </a:prstGeom>
          <a:solidFill>
            <a:schemeClr val="bg1"/>
          </a:solidFill>
          <a:ln>
            <a:solidFill>
              <a:schemeClr val="tx1"/>
            </a:solidFill>
          </a:ln>
        </p:spPr>
        <p:txBody>
          <a:bodyPr wrap="none" rtlCol="0">
            <a:spAutoFit/>
          </a:bodyPr>
          <a:lstStyle/>
          <a:p>
            <a:r>
              <a:rPr lang="en-US" sz="3600" dirty="0"/>
              <a:t>Formulas</a:t>
            </a:r>
          </a:p>
        </p:txBody>
      </p:sp>
      <p:sp>
        <p:nvSpPr>
          <p:cNvPr id="6" name="TextBox 5">
            <a:extLst>
              <a:ext uri="{FF2B5EF4-FFF2-40B4-BE49-F238E27FC236}">
                <a16:creationId xmlns:a16="http://schemas.microsoft.com/office/drawing/2014/main" id="{70A20C7A-BA8B-77A0-1C7D-5DB4BDD93EA8}"/>
              </a:ext>
            </a:extLst>
          </p:cNvPr>
          <p:cNvSpPr txBox="1"/>
          <p:nvPr/>
        </p:nvSpPr>
        <p:spPr>
          <a:xfrm>
            <a:off x="8176973" y="5922960"/>
            <a:ext cx="1959191" cy="646331"/>
          </a:xfrm>
          <a:prstGeom prst="rect">
            <a:avLst/>
          </a:prstGeom>
          <a:solidFill>
            <a:schemeClr val="bg1"/>
          </a:solidFill>
          <a:ln>
            <a:solidFill>
              <a:schemeClr val="tx1"/>
            </a:solidFill>
          </a:ln>
        </p:spPr>
        <p:txBody>
          <a:bodyPr wrap="none" rtlCol="0">
            <a:spAutoFit/>
          </a:bodyPr>
          <a:lstStyle/>
          <a:p>
            <a:r>
              <a:rPr lang="en-US" sz="3600" dirty="0"/>
              <a:t>Chaining</a:t>
            </a:r>
          </a:p>
        </p:txBody>
      </p:sp>
      <p:sp>
        <p:nvSpPr>
          <p:cNvPr id="7" name="TextBox 6">
            <a:extLst>
              <a:ext uri="{FF2B5EF4-FFF2-40B4-BE49-F238E27FC236}">
                <a16:creationId xmlns:a16="http://schemas.microsoft.com/office/drawing/2014/main" id="{F7687E15-5E52-5AFD-E8B6-2B37CA757389}"/>
              </a:ext>
            </a:extLst>
          </p:cNvPr>
          <p:cNvSpPr txBox="1"/>
          <p:nvPr/>
        </p:nvSpPr>
        <p:spPr>
          <a:xfrm>
            <a:off x="4645634" y="6536323"/>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411820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C2BA-2E2D-F0B1-57A7-0BEB1DB5C8E7}"/>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80D3E83A-AF3A-3442-A74B-0AB32F1D8E0F}"/>
              </a:ext>
            </a:extLst>
          </p:cNvPr>
          <p:cNvSpPr>
            <a:spLocks noGrp="1"/>
          </p:cNvSpPr>
          <p:nvPr>
            <p:ph idx="1"/>
          </p:nvPr>
        </p:nvSpPr>
        <p:spPr/>
        <p:txBody>
          <a:bodyPr>
            <a:normAutofit/>
          </a:bodyPr>
          <a:lstStyle/>
          <a:p>
            <a:pPr marL="0" indent="0">
              <a:buNone/>
            </a:pPr>
            <a:r>
              <a:rPr lang="en-US" dirty="0"/>
              <a:t>Empower you with the necessary conceptual understanding to effectively use LLMs to assist with grading constructed response assessments (e.g., OSCE Notes)</a:t>
            </a:r>
          </a:p>
          <a:p>
            <a:endParaRPr lang="en-US" dirty="0"/>
          </a:p>
          <a:p>
            <a:pPr marL="0" indent="0">
              <a:buNone/>
            </a:pPr>
            <a:r>
              <a:rPr lang="en-US" dirty="0"/>
              <a:t>We will not be doing hands-on demonstrations of using LLMs to score OSCE notes</a:t>
            </a:r>
          </a:p>
          <a:p>
            <a:pPr lvl="1"/>
            <a:r>
              <a:rPr lang="en-US" dirty="0"/>
              <a:t>Materials available in </a:t>
            </a:r>
            <a:r>
              <a:rPr lang="en-US" dirty="0" err="1"/>
              <a:t>Github</a:t>
            </a:r>
            <a:r>
              <a:rPr lang="en-US" dirty="0"/>
              <a:t> repository to try</a:t>
            </a:r>
          </a:p>
          <a:p>
            <a:pPr lvl="1"/>
            <a:r>
              <a:rPr lang="en-US" dirty="0"/>
              <a:t>Upcoming workshop (25 October) on integrating LLMs into R workflows</a:t>
            </a:r>
          </a:p>
        </p:txBody>
      </p:sp>
    </p:spTree>
    <p:extLst>
      <p:ext uri="{BB962C8B-B14F-4D97-AF65-F5344CB8AC3E}">
        <p14:creationId xmlns:p14="http://schemas.microsoft.com/office/powerpoint/2010/main" val="2565041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7C03D-5C6C-0B14-15E2-34B71D63BF90}"/>
            </a:ext>
          </a:extLst>
        </p:cNvPr>
        <p:cNvGrpSpPr/>
        <p:nvPr/>
      </p:nvGrpSpPr>
      <p:grpSpPr>
        <a:xfrm>
          <a:off x="0" y="0"/>
          <a:ext cx="0" cy="0"/>
          <a:chOff x="0" y="0"/>
          <a:chExt cx="0" cy="0"/>
        </a:xfrm>
      </p:grpSpPr>
      <p:pic>
        <p:nvPicPr>
          <p:cNvPr id="4" name="Picture 3" descr="A diagram of different sizes of cubes&#10;&#10;AI-generated content may be incorrect.">
            <a:extLst>
              <a:ext uri="{FF2B5EF4-FFF2-40B4-BE49-F238E27FC236}">
                <a16:creationId xmlns:a16="http://schemas.microsoft.com/office/drawing/2014/main" id="{97801921-FE6E-CACE-E34D-F54A65A7DAA7}"/>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0D8067-AA94-7F35-A330-56BC09A855D1}"/>
              </a:ext>
            </a:extLst>
          </p:cNvPr>
          <p:cNvSpPr/>
          <p:nvPr/>
        </p:nvSpPr>
        <p:spPr>
          <a:xfrm>
            <a:off x="381000" y="353291"/>
            <a:ext cx="11268075" cy="633845"/>
          </a:xfrm>
          <a:prstGeom prst="rect">
            <a:avLst/>
          </a:prstGeom>
          <a:solidFill>
            <a:srgbClr val="FBFBFA"/>
          </a:solidFill>
          <a:ln>
            <a:solidFill>
              <a:srgbClr val="FBFB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AC7A7DF-B813-BD68-0B29-32E488D56E57}"/>
              </a:ext>
            </a:extLst>
          </p:cNvPr>
          <p:cNvGrpSpPr/>
          <p:nvPr/>
        </p:nvGrpSpPr>
        <p:grpSpPr>
          <a:xfrm>
            <a:off x="1198117" y="578024"/>
            <a:ext cx="10323850" cy="404939"/>
            <a:chOff x="1395546" y="578024"/>
            <a:chExt cx="10323850" cy="404939"/>
          </a:xfrm>
        </p:grpSpPr>
        <p:sp>
          <p:nvSpPr>
            <p:cNvPr id="7" name="TextBox 6">
              <a:extLst>
                <a:ext uri="{FF2B5EF4-FFF2-40B4-BE49-F238E27FC236}">
                  <a16:creationId xmlns:a16="http://schemas.microsoft.com/office/drawing/2014/main" id="{31AAD5D2-2F71-BE4D-0A25-990CFB187080}"/>
                </a:ext>
              </a:extLst>
            </p:cNvPr>
            <p:cNvSpPr txBox="1"/>
            <p:nvPr/>
          </p:nvSpPr>
          <p:spPr>
            <a:xfrm>
              <a:off x="1395546" y="578024"/>
              <a:ext cx="2740430" cy="400110"/>
            </a:xfrm>
            <a:prstGeom prst="rect">
              <a:avLst/>
            </a:prstGeom>
            <a:noFill/>
          </p:spPr>
          <p:txBody>
            <a:bodyPr wrap="none" rtlCol="0">
              <a:spAutoFit/>
            </a:bodyPr>
            <a:lstStyle/>
            <a:p>
              <a:r>
                <a:rPr lang="en-US" sz="2000" dirty="0"/>
                <a:t>Pre-trained parameters</a:t>
              </a:r>
            </a:p>
          </p:txBody>
        </p:sp>
        <p:sp>
          <p:nvSpPr>
            <p:cNvPr id="8" name="TextBox 7">
              <a:extLst>
                <a:ext uri="{FF2B5EF4-FFF2-40B4-BE49-F238E27FC236}">
                  <a16:creationId xmlns:a16="http://schemas.microsoft.com/office/drawing/2014/main" id="{D75092CC-BD97-13CA-280D-5A613DEB05E5}"/>
                </a:ext>
              </a:extLst>
            </p:cNvPr>
            <p:cNvSpPr txBox="1"/>
            <p:nvPr/>
          </p:nvSpPr>
          <p:spPr>
            <a:xfrm>
              <a:off x="7352841" y="578024"/>
              <a:ext cx="2470035" cy="400110"/>
            </a:xfrm>
            <a:prstGeom prst="rect">
              <a:avLst/>
            </a:prstGeom>
            <a:noFill/>
          </p:spPr>
          <p:txBody>
            <a:bodyPr wrap="none" rtlCol="0">
              <a:spAutoFit/>
            </a:bodyPr>
            <a:lstStyle/>
            <a:p>
              <a:r>
                <a:rPr lang="en-US" sz="2000"/>
                <a:t>Updated parameters</a:t>
              </a:r>
            </a:p>
          </p:txBody>
        </p:sp>
        <p:sp>
          <p:nvSpPr>
            <p:cNvPr id="9" name="TextBox 8">
              <a:extLst>
                <a:ext uri="{FF2B5EF4-FFF2-40B4-BE49-F238E27FC236}">
                  <a16:creationId xmlns:a16="http://schemas.microsoft.com/office/drawing/2014/main" id="{A3653970-304A-0B0D-66FD-96E7325D87F4}"/>
                </a:ext>
              </a:extLst>
            </p:cNvPr>
            <p:cNvSpPr txBox="1"/>
            <p:nvPr/>
          </p:nvSpPr>
          <p:spPr>
            <a:xfrm>
              <a:off x="5052596" y="582853"/>
              <a:ext cx="999376" cy="400110"/>
            </a:xfrm>
            <a:prstGeom prst="rect">
              <a:avLst/>
            </a:prstGeom>
            <a:noFill/>
          </p:spPr>
          <p:txBody>
            <a:bodyPr wrap="none" rtlCol="0">
              <a:spAutoFit/>
            </a:bodyPr>
            <a:lstStyle/>
            <a:p>
              <a:r>
                <a:rPr lang="en-US" sz="2000"/>
                <a:t>Prompt</a:t>
              </a:r>
            </a:p>
          </p:txBody>
        </p:sp>
        <p:sp>
          <p:nvSpPr>
            <p:cNvPr id="10" name="TextBox 9">
              <a:extLst>
                <a:ext uri="{FF2B5EF4-FFF2-40B4-BE49-F238E27FC236}">
                  <a16:creationId xmlns:a16="http://schemas.microsoft.com/office/drawing/2014/main" id="{BCF08194-D5F5-918F-EA44-64C21F49B6C8}"/>
                </a:ext>
              </a:extLst>
            </p:cNvPr>
            <p:cNvSpPr txBox="1"/>
            <p:nvPr/>
          </p:nvSpPr>
          <p:spPr>
            <a:xfrm>
              <a:off x="10750861" y="578024"/>
              <a:ext cx="968535" cy="400110"/>
            </a:xfrm>
            <a:prstGeom prst="rect">
              <a:avLst/>
            </a:prstGeom>
            <a:noFill/>
          </p:spPr>
          <p:txBody>
            <a:bodyPr wrap="none" rtlCol="0">
              <a:spAutoFit/>
            </a:bodyPr>
            <a:lstStyle/>
            <a:p>
              <a:r>
                <a:rPr lang="en-US" sz="2000"/>
                <a:t>Output</a:t>
              </a:r>
            </a:p>
          </p:txBody>
        </p:sp>
        <p:cxnSp>
          <p:nvCxnSpPr>
            <p:cNvPr id="11" name="Straight Arrow Connector 10">
              <a:extLst>
                <a:ext uri="{FF2B5EF4-FFF2-40B4-BE49-F238E27FC236}">
                  <a16:creationId xmlns:a16="http://schemas.microsoft.com/office/drawing/2014/main" id="{E5172F61-19E3-4FCB-DCBC-2FD62CCC0BA9}"/>
                </a:ext>
              </a:extLst>
            </p:cNvPr>
            <p:cNvCxnSpPr/>
            <p:nvPr/>
          </p:nvCxnSpPr>
          <p:spPr>
            <a:xfrm>
              <a:off x="4312621" y="773350"/>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80752E2-38A9-2208-344E-2698392415E1}"/>
                </a:ext>
              </a:extLst>
            </p:cNvPr>
            <p:cNvCxnSpPr/>
            <p:nvPr/>
          </p:nvCxnSpPr>
          <p:spPr>
            <a:xfrm>
              <a:off x="6335385" y="782908"/>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4C65646-3862-8E68-FF92-F76FB802333F}"/>
                </a:ext>
              </a:extLst>
            </p:cNvPr>
            <p:cNvCxnSpPr>
              <a:cxnSpLocks/>
            </p:cNvCxnSpPr>
            <p:nvPr/>
          </p:nvCxnSpPr>
          <p:spPr>
            <a:xfrm>
              <a:off x="9974520" y="782908"/>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Oval 2">
            <a:extLst>
              <a:ext uri="{FF2B5EF4-FFF2-40B4-BE49-F238E27FC236}">
                <a16:creationId xmlns:a16="http://schemas.microsoft.com/office/drawing/2014/main" id="{4D8B5F44-37D8-1DBD-F923-9727603D45C8}"/>
              </a:ext>
            </a:extLst>
          </p:cNvPr>
          <p:cNvSpPr/>
          <p:nvPr/>
        </p:nvSpPr>
        <p:spPr>
          <a:xfrm>
            <a:off x="3869201" y="83628"/>
            <a:ext cx="2645899" cy="578375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41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75B8-AA54-765D-49C0-95617B8C24C4}"/>
              </a:ext>
            </a:extLst>
          </p:cNvPr>
          <p:cNvSpPr>
            <a:spLocks noGrp="1"/>
          </p:cNvSpPr>
          <p:nvPr>
            <p:ph type="title"/>
          </p:nvPr>
        </p:nvSpPr>
        <p:spPr/>
        <p:txBody>
          <a:bodyPr/>
          <a:lstStyle/>
          <a:p>
            <a:pPr algn="ctr"/>
            <a:r>
              <a:rPr lang="en-US" dirty="0"/>
              <a:t>“Degrees of Freedom” in LLM Prompts</a:t>
            </a:r>
          </a:p>
        </p:txBody>
      </p:sp>
      <p:sp>
        <p:nvSpPr>
          <p:cNvPr id="3" name="Content Placeholder 2">
            <a:extLst>
              <a:ext uri="{FF2B5EF4-FFF2-40B4-BE49-F238E27FC236}">
                <a16:creationId xmlns:a16="http://schemas.microsoft.com/office/drawing/2014/main" id="{59A83ECF-7906-FEE2-ED05-E620F2802374}"/>
              </a:ext>
            </a:extLst>
          </p:cNvPr>
          <p:cNvSpPr>
            <a:spLocks noGrp="1"/>
          </p:cNvSpPr>
          <p:nvPr>
            <p:ph idx="1"/>
          </p:nvPr>
        </p:nvSpPr>
        <p:spPr>
          <a:xfrm>
            <a:off x="838200" y="1825625"/>
            <a:ext cx="10515600" cy="1773610"/>
          </a:xfrm>
        </p:spPr>
        <p:txBody>
          <a:bodyPr/>
          <a:lstStyle/>
          <a:p>
            <a:r>
              <a:rPr lang="en-US" dirty="0"/>
              <a:t>When prompting an LLM, any detail you don’t explicitly specify will be inferred by the model.</a:t>
            </a:r>
          </a:p>
          <a:p>
            <a:pPr lvl="1"/>
            <a:r>
              <a:rPr lang="en-US" dirty="0"/>
              <a:t>Good = want general creative help</a:t>
            </a:r>
          </a:p>
          <a:p>
            <a:pPr lvl="1"/>
            <a:r>
              <a:rPr lang="en-US" dirty="0"/>
              <a:t>Bad = have a specific assessment point in mind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339CD3E5-DE96-44E8-4ED8-3172B2D25DAA}"/>
              </a:ext>
            </a:extLst>
          </p:cNvPr>
          <p:cNvPicPr>
            <a:picLocks noChangeAspect="1"/>
          </p:cNvPicPr>
          <p:nvPr/>
        </p:nvPicPr>
        <p:blipFill>
          <a:blip r:embed="rId2"/>
          <a:stretch>
            <a:fillRect/>
          </a:stretch>
        </p:blipFill>
        <p:spPr>
          <a:xfrm>
            <a:off x="3367633" y="3734172"/>
            <a:ext cx="5456734" cy="2543741"/>
          </a:xfrm>
          <a:prstGeom prst="rect">
            <a:avLst/>
          </a:prstGeom>
          <a:ln>
            <a:solidFill>
              <a:schemeClr val="accent1"/>
            </a:solidFill>
          </a:ln>
        </p:spPr>
      </p:pic>
      <p:sp>
        <p:nvSpPr>
          <p:cNvPr id="7" name="TextBox 6">
            <a:extLst>
              <a:ext uri="{FF2B5EF4-FFF2-40B4-BE49-F238E27FC236}">
                <a16:creationId xmlns:a16="http://schemas.microsoft.com/office/drawing/2014/main" id="{147B6074-1C9F-DD6F-50F5-BABD7E1598A8}"/>
              </a:ext>
            </a:extLst>
          </p:cNvPr>
          <p:cNvSpPr txBox="1"/>
          <p:nvPr/>
        </p:nvSpPr>
        <p:spPr>
          <a:xfrm>
            <a:off x="2744249" y="6412850"/>
            <a:ext cx="6703502" cy="307777"/>
          </a:xfrm>
          <a:prstGeom prst="rect">
            <a:avLst/>
          </a:prstGeom>
          <a:noFill/>
        </p:spPr>
        <p:txBody>
          <a:bodyPr wrap="none" rtlCol="0">
            <a:spAutoFit/>
          </a:bodyPr>
          <a:lstStyle/>
          <a:p>
            <a:r>
              <a:rPr lang="en-US" sz="1400" dirty="0">
                <a:hlinkClick r:id="rId3"/>
              </a:rPr>
              <a:t>https://madlibs.com/wp-content/uploads/2024/06/VacationFun_ML_2009_pg15.pdf</a:t>
            </a:r>
            <a:r>
              <a:rPr lang="en-US" sz="1400" dirty="0"/>
              <a:t> </a:t>
            </a:r>
          </a:p>
        </p:txBody>
      </p:sp>
    </p:spTree>
    <p:extLst>
      <p:ext uri="{BB962C8B-B14F-4D97-AF65-F5344CB8AC3E}">
        <p14:creationId xmlns:p14="http://schemas.microsoft.com/office/powerpoint/2010/main" val="8581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D397-6E48-19D1-3B03-D9B3EB120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62E54-A02C-52E7-FACC-34FBEA276982}"/>
              </a:ext>
            </a:extLst>
          </p:cNvPr>
          <p:cNvSpPr>
            <a:spLocks noGrp="1"/>
          </p:cNvSpPr>
          <p:nvPr>
            <p:ph type="title"/>
          </p:nvPr>
        </p:nvSpPr>
        <p:spPr/>
        <p:txBody>
          <a:bodyPr/>
          <a:lstStyle/>
          <a:p>
            <a:pPr algn="ctr"/>
            <a:r>
              <a:rPr lang="en-US" dirty="0"/>
              <a:t>Activity : “Degrees of Freedom”</a:t>
            </a:r>
          </a:p>
        </p:txBody>
      </p:sp>
      <p:sp>
        <p:nvSpPr>
          <p:cNvPr id="3" name="Content Placeholder 2">
            <a:extLst>
              <a:ext uri="{FF2B5EF4-FFF2-40B4-BE49-F238E27FC236}">
                <a16:creationId xmlns:a16="http://schemas.microsoft.com/office/drawing/2014/main" id="{8AAB184A-7AB2-B1FD-CF5D-4E261805FA0D}"/>
              </a:ext>
            </a:extLst>
          </p:cNvPr>
          <p:cNvSpPr>
            <a:spLocks noGrp="1"/>
          </p:cNvSpPr>
          <p:nvPr>
            <p:ph idx="1"/>
          </p:nvPr>
        </p:nvSpPr>
        <p:spPr/>
        <p:txBody>
          <a:bodyPr/>
          <a:lstStyle/>
          <a:p>
            <a:r>
              <a:rPr lang="en-US" dirty="0"/>
              <a:t>Example: “Develop an assessment question about an illness that could be caused by two different organ systems.”</a:t>
            </a:r>
          </a:p>
          <a:p>
            <a:endParaRPr lang="en-US" dirty="0"/>
          </a:p>
          <a:p>
            <a:pPr marL="0" indent="0">
              <a:buNone/>
            </a:pPr>
            <a:r>
              <a:rPr lang="en-US" sz="3200" b="1" dirty="0"/>
              <a:t>What’s missing here?</a:t>
            </a:r>
          </a:p>
          <a:p>
            <a:pPr marL="0" indent="0">
              <a:buNone/>
            </a:pPr>
            <a:endParaRPr lang="en-US" dirty="0"/>
          </a:p>
        </p:txBody>
      </p:sp>
    </p:spTree>
    <p:extLst>
      <p:ext uri="{BB962C8B-B14F-4D97-AF65-F5344CB8AC3E}">
        <p14:creationId xmlns:p14="http://schemas.microsoft.com/office/powerpoint/2010/main" val="1325825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A569-AE5A-DBF3-FB20-7EDC358FC020}"/>
              </a:ext>
            </a:extLst>
          </p:cNvPr>
          <p:cNvSpPr>
            <a:spLocks noGrp="1"/>
          </p:cNvSpPr>
          <p:nvPr>
            <p:ph type="title"/>
          </p:nvPr>
        </p:nvSpPr>
        <p:spPr/>
        <p:txBody>
          <a:bodyPr>
            <a:noAutofit/>
          </a:bodyPr>
          <a:lstStyle/>
          <a:p>
            <a:pPr algn="ctr"/>
            <a:r>
              <a:rPr lang="en-US" sz="3600" dirty="0"/>
              <a:t>“Develop an assessment question about an illness that could be caused by two different organ systems.”</a:t>
            </a:r>
          </a:p>
        </p:txBody>
      </p:sp>
      <p:sp>
        <p:nvSpPr>
          <p:cNvPr id="3" name="Content Placeholder 2">
            <a:extLst>
              <a:ext uri="{FF2B5EF4-FFF2-40B4-BE49-F238E27FC236}">
                <a16:creationId xmlns:a16="http://schemas.microsoft.com/office/drawing/2014/main" id="{C276947F-2FD7-180E-709B-FCB1DE611C92}"/>
              </a:ext>
            </a:extLst>
          </p:cNvPr>
          <p:cNvSpPr>
            <a:spLocks noGrp="1"/>
          </p:cNvSpPr>
          <p:nvPr>
            <p:ph sz="half" idx="1"/>
          </p:nvPr>
        </p:nvSpPr>
        <p:spPr>
          <a:xfrm>
            <a:off x="838200" y="1825624"/>
            <a:ext cx="5181600" cy="5032375"/>
          </a:xfrm>
        </p:spPr>
        <p:txBody>
          <a:bodyPr>
            <a:normAutofit/>
          </a:bodyPr>
          <a:lstStyle/>
          <a:p>
            <a:r>
              <a:rPr lang="en-US" dirty="0"/>
              <a:t>Purpose of assessment</a:t>
            </a:r>
          </a:p>
          <a:p>
            <a:r>
              <a:rPr lang="en-US" dirty="0"/>
              <a:t>Level of learner</a:t>
            </a:r>
          </a:p>
          <a:p>
            <a:endParaRPr lang="en-US" dirty="0"/>
          </a:p>
          <a:p>
            <a:r>
              <a:rPr lang="en-US" dirty="0"/>
              <a:t>Difficulty</a:t>
            </a:r>
          </a:p>
          <a:p>
            <a:pPr lvl="1"/>
            <a:r>
              <a:rPr lang="en-US" dirty="0"/>
              <a:t>What makes it difficult?</a:t>
            </a:r>
          </a:p>
          <a:p>
            <a:endParaRPr lang="en-US" dirty="0"/>
          </a:p>
          <a:p>
            <a:r>
              <a:rPr lang="en-US" dirty="0"/>
              <a:t>Length / format of question</a:t>
            </a:r>
          </a:p>
          <a:p>
            <a:pPr lvl="1"/>
            <a:r>
              <a:rPr lang="en-US" dirty="0"/>
              <a:t>Multiple-choice?</a:t>
            </a:r>
          </a:p>
          <a:p>
            <a:pPr lvl="2"/>
            <a:r>
              <a:rPr lang="en-US" dirty="0"/>
              <a:t>Vignette-based?</a:t>
            </a:r>
          </a:p>
          <a:p>
            <a:pPr lvl="2"/>
            <a:r>
              <a:rPr lang="en-US" dirty="0"/>
              <a:t>Chart-based?</a:t>
            </a:r>
          </a:p>
          <a:p>
            <a:pPr lvl="1"/>
            <a:r>
              <a:rPr lang="en-US" dirty="0"/>
              <a:t>Written response?</a:t>
            </a:r>
          </a:p>
          <a:p>
            <a:pPr lvl="1"/>
            <a:endParaRPr lang="en-US" dirty="0"/>
          </a:p>
          <a:p>
            <a:endParaRPr lang="en-US" dirty="0"/>
          </a:p>
        </p:txBody>
      </p:sp>
      <p:sp>
        <p:nvSpPr>
          <p:cNvPr id="4" name="Content Placeholder 3">
            <a:extLst>
              <a:ext uri="{FF2B5EF4-FFF2-40B4-BE49-F238E27FC236}">
                <a16:creationId xmlns:a16="http://schemas.microsoft.com/office/drawing/2014/main" id="{23C58A8F-6079-131D-8F34-E4D9015F3D4F}"/>
              </a:ext>
            </a:extLst>
          </p:cNvPr>
          <p:cNvSpPr>
            <a:spLocks noGrp="1"/>
          </p:cNvSpPr>
          <p:nvPr>
            <p:ph sz="half" idx="2"/>
          </p:nvPr>
        </p:nvSpPr>
        <p:spPr>
          <a:xfrm>
            <a:off x="6172200" y="1825624"/>
            <a:ext cx="5181600" cy="5032375"/>
          </a:xfrm>
        </p:spPr>
        <p:txBody>
          <a:bodyPr>
            <a:normAutofit/>
          </a:bodyPr>
          <a:lstStyle/>
          <a:p>
            <a:r>
              <a:rPr lang="en-US" dirty="0"/>
              <a:t>Patient Characteristics</a:t>
            </a:r>
          </a:p>
          <a:p>
            <a:pPr lvl="1"/>
            <a:r>
              <a:rPr lang="en-US" dirty="0"/>
              <a:t>Age, Gender, Sex</a:t>
            </a:r>
          </a:p>
          <a:p>
            <a:pPr lvl="1"/>
            <a:r>
              <a:rPr lang="en-US" dirty="0"/>
              <a:t>HPI</a:t>
            </a:r>
          </a:p>
          <a:p>
            <a:pPr lvl="1"/>
            <a:r>
              <a:rPr lang="en-US" dirty="0"/>
              <a:t>PMH</a:t>
            </a:r>
          </a:p>
          <a:p>
            <a:endParaRPr lang="en-US" dirty="0"/>
          </a:p>
          <a:p>
            <a:r>
              <a:rPr lang="en-US" dirty="0"/>
              <a:t>The organ systems</a:t>
            </a:r>
          </a:p>
          <a:p>
            <a:r>
              <a:rPr lang="en-US" dirty="0"/>
              <a:t>Leading diagnosis? (“Truth”)</a:t>
            </a:r>
          </a:p>
          <a:p>
            <a:r>
              <a:rPr lang="en-US" dirty="0"/>
              <a:t>Specific illnesses</a:t>
            </a:r>
          </a:p>
          <a:p>
            <a:r>
              <a:rPr lang="en-US" dirty="0"/>
              <a:t>Method of differentiation</a:t>
            </a:r>
          </a:p>
          <a:p>
            <a:pPr lvl="1"/>
            <a:r>
              <a:rPr lang="en-US" dirty="0"/>
              <a:t>Dx test?</a:t>
            </a:r>
          </a:p>
          <a:p>
            <a:pPr lvl="1"/>
            <a:r>
              <a:rPr lang="en-US" dirty="0"/>
              <a:t>Other?</a:t>
            </a:r>
          </a:p>
          <a:p>
            <a:endParaRPr lang="en-US" dirty="0"/>
          </a:p>
          <a:p>
            <a:endParaRPr lang="en-US" dirty="0"/>
          </a:p>
        </p:txBody>
      </p:sp>
    </p:spTree>
    <p:extLst>
      <p:ext uri="{BB962C8B-B14F-4D97-AF65-F5344CB8AC3E}">
        <p14:creationId xmlns:p14="http://schemas.microsoft.com/office/powerpoint/2010/main" val="3473526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1261-F2CC-E6EE-948D-518D4740E003}"/>
              </a:ext>
            </a:extLst>
          </p:cNvPr>
          <p:cNvSpPr>
            <a:spLocks noGrp="1"/>
          </p:cNvSpPr>
          <p:nvPr>
            <p:ph type="title"/>
          </p:nvPr>
        </p:nvSpPr>
        <p:spPr/>
        <p:txBody>
          <a:bodyPr/>
          <a:lstStyle/>
          <a:p>
            <a:r>
              <a:rPr lang="en-US" dirty="0"/>
              <a:t>Caveat</a:t>
            </a:r>
          </a:p>
        </p:txBody>
      </p:sp>
      <p:sp>
        <p:nvSpPr>
          <p:cNvPr id="3" name="Content Placeholder 2">
            <a:extLst>
              <a:ext uri="{FF2B5EF4-FFF2-40B4-BE49-F238E27FC236}">
                <a16:creationId xmlns:a16="http://schemas.microsoft.com/office/drawing/2014/main" id="{2A20B5F1-D7E7-40FB-0B21-AC4088AF4100}"/>
              </a:ext>
            </a:extLst>
          </p:cNvPr>
          <p:cNvSpPr>
            <a:spLocks noGrp="1"/>
          </p:cNvSpPr>
          <p:nvPr>
            <p:ph idx="1"/>
          </p:nvPr>
        </p:nvSpPr>
        <p:spPr/>
        <p:txBody>
          <a:bodyPr/>
          <a:lstStyle/>
          <a:p>
            <a:r>
              <a:rPr lang="en-US" dirty="0"/>
              <a:t>Even if you know exactly what you want the model to do, try submitting the same prompt with fewer constraints.</a:t>
            </a:r>
          </a:p>
          <a:p>
            <a:endParaRPr lang="en-US" dirty="0"/>
          </a:p>
          <a:p>
            <a:r>
              <a:rPr lang="en-US" dirty="0"/>
              <a:t>Highly-specified prompts will constrain the model’s creativity, and you could miss something interesting.</a:t>
            </a:r>
          </a:p>
          <a:p>
            <a:endParaRPr lang="en-US" dirty="0"/>
          </a:p>
          <a:p>
            <a:pPr marL="0" indent="0" algn="ctr">
              <a:buNone/>
            </a:pPr>
            <a:r>
              <a:rPr lang="en-US" sz="3200" b="1" dirty="0"/>
              <a:t>“Test counterintuitive things because no one else will”</a:t>
            </a:r>
          </a:p>
          <a:p>
            <a:pPr marL="0" indent="0" algn="r">
              <a:buNone/>
            </a:pPr>
            <a:r>
              <a:rPr lang="en-US" dirty="0"/>
              <a:t>- Rory Sutherland</a:t>
            </a:r>
          </a:p>
        </p:txBody>
      </p:sp>
    </p:spTree>
    <p:extLst>
      <p:ext uri="{BB962C8B-B14F-4D97-AF65-F5344CB8AC3E}">
        <p14:creationId xmlns:p14="http://schemas.microsoft.com/office/powerpoint/2010/main" val="1379969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E04B-9BEC-F649-3086-4EDB0E00471D}"/>
              </a:ext>
            </a:extLst>
          </p:cNvPr>
          <p:cNvSpPr>
            <a:spLocks noGrp="1"/>
          </p:cNvSpPr>
          <p:nvPr>
            <p:ph type="title"/>
          </p:nvPr>
        </p:nvSpPr>
        <p:spPr/>
        <p:txBody>
          <a:bodyPr/>
          <a:lstStyle/>
          <a:p>
            <a:pPr algn="ctr"/>
            <a:r>
              <a:rPr lang="en-US" dirty="0"/>
              <a:t>Prompt Engineering</a:t>
            </a:r>
          </a:p>
        </p:txBody>
      </p:sp>
      <p:sp>
        <p:nvSpPr>
          <p:cNvPr id="3" name="Content Placeholder 2">
            <a:extLst>
              <a:ext uri="{FF2B5EF4-FFF2-40B4-BE49-F238E27FC236}">
                <a16:creationId xmlns:a16="http://schemas.microsoft.com/office/drawing/2014/main" id="{E22B4161-3C2B-C7E0-B009-E6784E367041}"/>
              </a:ext>
            </a:extLst>
          </p:cNvPr>
          <p:cNvSpPr>
            <a:spLocks noGrp="1"/>
          </p:cNvSpPr>
          <p:nvPr>
            <p:ph idx="1"/>
          </p:nvPr>
        </p:nvSpPr>
        <p:spPr>
          <a:xfrm>
            <a:off x="838200" y="1825624"/>
            <a:ext cx="10515600" cy="3092885"/>
          </a:xfrm>
        </p:spPr>
        <p:txBody>
          <a:bodyPr vert="horz" lIns="91440" tIns="45720" rIns="91440" bIns="45720" rtlCol="0" anchor="t">
            <a:normAutofit/>
          </a:bodyPr>
          <a:lstStyle/>
          <a:p>
            <a:pPr>
              <a:spcBef>
                <a:spcPts val="1800"/>
              </a:spcBef>
            </a:pPr>
            <a:r>
              <a:rPr lang="en-US" dirty="0"/>
              <a:t>There are ways to interact with LLMs that can result in more useful responses</a:t>
            </a:r>
          </a:p>
          <a:p>
            <a:pPr lvl="1">
              <a:buFont typeface="Courier New" panose="020B0604020202020204" pitchFamily="34" charset="0"/>
              <a:buChar char="o"/>
            </a:pPr>
            <a:endParaRPr lang="en-US" dirty="0"/>
          </a:p>
          <a:p>
            <a:pPr>
              <a:spcBef>
                <a:spcPts val="1800"/>
              </a:spcBef>
            </a:pPr>
            <a:r>
              <a:rPr lang="en-US" dirty="0"/>
              <a:t>Two general strategies we’ll discuss today: </a:t>
            </a:r>
          </a:p>
          <a:p>
            <a:pPr lvl="1">
              <a:spcBef>
                <a:spcPts val="1800"/>
              </a:spcBef>
            </a:pPr>
            <a:r>
              <a:rPr lang="en-US" dirty="0"/>
              <a:t>Prompt formulas </a:t>
            </a:r>
          </a:p>
          <a:p>
            <a:pPr lvl="1">
              <a:spcBef>
                <a:spcPts val="1800"/>
              </a:spcBef>
            </a:pPr>
            <a:r>
              <a:rPr lang="en-US" dirty="0"/>
              <a:t>Prompt Chaining</a:t>
            </a:r>
          </a:p>
          <a:p>
            <a:pPr marL="457200" lvl="1" indent="0">
              <a:spcBef>
                <a:spcPts val="1800"/>
              </a:spcBef>
              <a:buNone/>
            </a:pPr>
            <a:endParaRPr lang="en-US" i="1" dirty="0"/>
          </a:p>
        </p:txBody>
      </p:sp>
      <p:sp>
        <p:nvSpPr>
          <p:cNvPr id="5" name="TextBox 4">
            <a:extLst>
              <a:ext uri="{FF2B5EF4-FFF2-40B4-BE49-F238E27FC236}">
                <a16:creationId xmlns:a16="http://schemas.microsoft.com/office/drawing/2014/main" id="{743676CA-F701-36A5-5515-420686088D8F}"/>
              </a:ext>
            </a:extLst>
          </p:cNvPr>
          <p:cNvSpPr txBox="1"/>
          <p:nvPr/>
        </p:nvSpPr>
        <p:spPr>
          <a:xfrm>
            <a:off x="1119221" y="5059482"/>
            <a:ext cx="9953559" cy="1661993"/>
          </a:xfrm>
          <a:prstGeom prst="rect">
            <a:avLst/>
          </a:prstGeom>
          <a:noFill/>
          <a:ln w="28575">
            <a:solidFill>
              <a:srgbClr val="044994"/>
            </a:solidFill>
          </a:ln>
        </p:spPr>
        <p:txBody>
          <a:bodyPr wrap="none" rtlCol="0">
            <a:spAutoFit/>
          </a:bodyPr>
          <a:lstStyle/>
          <a:p>
            <a:pPr algn="ctr"/>
            <a:r>
              <a:rPr lang="en-US" sz="2800" dirty="0"/>
              <a:t>Goals of Prompt Engineering: </a:t>
            </a:r>
          </a:p>
          <a:p>
            <a:pPr marL="342900" indent="-342900">
              <a:buAutoNum type="arabicPeriod"/>
            </a:pPr>
            <a:r>
              <a:rPr lang="en-US" sz="2800" dirty="0"/>
              <a:t>Help activate more relevant connections in the network</a:t>
            </a:r>
          </a:p>
          <a:p>
            <a:pPr marL="342900" indent="-342900">
              <a:buAutoNum type="arabicPeriod"/>
            </a:pPr>
            <a:r>
              <a:rPr lang="en-US" sz="2800" dirty="0"/>
              <a:t>Appropriately leverage the attention mechanism of the model</a:t>
            </a:r>
          </a:p>
          <a:p>
            <a:endParaRPr lang="en-US" dirty="0"/>
          </a:p>
        </p:txBody>
      </p:sp>
    </p:spTree>
    <p:extLst>
      <p:ext uri="{BB962C8B-B14F-4D97-AF65-F5344CB8AC3E}">
        <p14:creationId xmlns:p14="http://schemas.microsoft.com/office/powerpoint/2010/main" val="1983582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8777-C4C3-3F3F-F0F4-8470B0A5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9F32C-8B24-3F2F-5D0A-E454411597DF}"/>
              </a:ext>
            </a:extLst>
          </p:cNvPr>
          <p:cNvSpPr>
            <a:spLocks noGrp="1"/>
          </p:cNvSpPr>
          <p:nvPr>
            <p:ph type="title"/>
          </p:nvPr>
        </p:nvSpPr>
        <p:spPr/>
        <p:txBody>
          <a:bodyPr/>
          <a:lstStyle/>
          <a:p>
            <a:pPr algn="ctr"/>
            <a:r>
              <a:rPr lang="en-US" dirty="0"/>
              <a:t>“Degrees of Freedom” in LLM Prompts</a:t>
            </a:r>
          </a:p>
        </p:txBody>
      </p:sp>
      <p:sp>
        <p:nvSpPr>
          <p:cNvPr id="3" name="Content Placeholder 2">
            <a:extLst>
              <a:ext uri="{FF2B5EF4-FFF2-40B4-BE49-F238E27FC236}">
                <a16:creationId xmlns:a16="http://schemas.microsoft.com/office/drawing/2014/main" id="{7B372DAA-BA2E-1A9C-4564-7DBBE8AD6B83}"/>
              </a:ext>
            </a:extLst>
          </p:cNvPr>
          <p:cNvSpPr>
            <a:spLocks noGrp="1"/>
          </p:cNvSpPr>
          <p:nvPr>
            <p:ph idx="1"/>
          </p:nvPr>
        </p:nvSpPr>
        <p:spPr/>
        <p:txBody>
          <a:bodyPr/>
          <a:lstStyle/>
          <a:p>
            <a:r>
              <a:rPr lang="en-US" dirty="0"/>
              <a:t>When prompting an LLM, any detail you don’t explicitly specify will be inferred by the model.</a:t>
            </a:r>
          </a:p>
          <a:p>
            <a:endParaRPr lang="en-US" dirty="0"/>
          </a:p>
          <a:p>
            <a:r>
              <a:rPr lang="en-US" dirty="0"/>
              <a:t>Filling in these unknowns (“degrees of freedom”) when providing instructions to the LLM will increase the likelihood that the result will be closer to what you want.</a:t>
            </a:r>
          </a:p>
        </p:txBody>
      </p:sp>
    </p:spTree>
    <p:extLst>
      <p:ext uri="{BB962C8B-B14F-4D97-AF65-F5344CB8AC3E}">
        <p14:creationId xmlns:p14="http://schemas.microsoft.com/office/powerpoint/2010/main" val="3836372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A275-064D-3846-3BFB-2E6037D1671D}"/>
              </a:ext>
            </a:extLst>
          </p:cNvPr>
          <p:cNvSpPr>
            <a:spLocks noGrp="1"/>
          </p:cNvSpPr>
          <p:nvPr>
            <p:ph type="title"/>
          </p:nvPr>
        </p:nvSpPr>
        <p:spPr/>
        <p:txBody>
          <a:bodyPr/>
          <a:lstStyle/>
          <a:p>
            <a:pPr algn="ctr"/>
            <a:r>
              <a:rPr lang="en-US" dirty="0"/>
              <a:t>Prompt formulas</a:t>
            </a:r>
          </a:p>
        </p:txBody>
      </p:sp>
      <p:sp>
        <p:nvSpPr>
          <p:cNvPr id="3" name="Content Placeholder 2">
            <a:extLst>
              <a:ext uri="{FF2B5EF4-FFF2-40B4-BE49-F238E27FC236}">
                <a16:creationId xmlns:a16="http://schemas.microsoft.com/office/drawing/2014/main" id="{1056CEDE-030D-5EEF-1F36-2CF1D8555894}"/>
              </a:ext>
            </a:extLst>
          </p:cNvPr>
          <p:cNvSpPr>
            <a:spLocks noGrp="1"/>
          </p:cNvSpPr>
          <p:nvPr>
            <p:ph idx="1"/>
          </p:nvPr>
        </p:nvSpPr>
        <p:spPr/>
        <p:txBody>
          <a:bodyPr>
            <a:normAutofit/>
          </a:bodyPr>
          <a:lstStyle/>
          <a:p>
            <a:r>
              <a:rPr lang="en-US" dirty="0"/>
              <a:t>Structured guidelines or templates used to generate responses from generative language models</a:t>
            </a:r>
          </a:p>
          <a:p>
            <a:pPr lvl="1"/>
            <a:r>
              <a:rPr lang="en-US" dirty="0"/>
              <a:t>Help shape the context, style, and content of the output</a:t>
            </a:r>
          </a:p>
        </p:txBody>
      </p:sp>
    </p:spTree>
    <p:extLst>
      <p:ext uri="{BB962C8B-B14F-4D97-AF65-F5344CB8AC3E}">
        <p14:creationId xmlns:p14="http://schemas.microsoft.com/office/powerpoint/2010/main" val="2762326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6371F4-A6D2-1B59-DFBF-8F48938A93EC}"/>
              </a:ext>
            </a:extLst>
          </p:cNvPr>
          <p:cNvSpPr/>
          <p:nvPr/>
        </p:nvSpPr>
        <p:spPr>
          <a:xfrm>
            <a:off x="472120"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4" name="Rectangle 3">
            <a:extLst>
              <a:ext uri="{FF2B5EF4-FFF2-40B4-BE49-F238E27FC236}">
                <a16:creationId xmlns:a16="http://schemas.microsoft.com/office/drawing/2014/main" id="{8CAF803C-D2CD-81EE-0E80-92CD8F1C732B}"/>
              </a:ext>
            </a:extLst>
          </p:cNvPr>
          <p:cNvSpPr/>
          <p:nvPr/>
        </p:nvSpPr>
        <p:spPr>
          <a:xfrm>
            <a:off x="2793289"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5" name="Rectangle 4">
            <a:extLst>
              <a:ext uri="{FF2B5EF4-FFF2-40B4-BE49-F238E27FC236}">
                <a16:creationId xmlns:a16="http://schemas.microsoft.com/office/drawing/2014/main" id="{19928B7F-845B-3A55-A4AB-118D7861900E}"/>
              </a:ext>
            </a:extLst>
          </p:cNvPr>
          <p:cNvSpPr/>
          <p:nvPr/>
        </p:nvSpPr>
        <p:spPr>
          <a:xfrm>
            <a:off x="5049982"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6" name="TextBox 5">
            <a:extLst>
              <a:ext uri="{FF2B5EF4-FFF2-40B4-BE49-F238E27FC236}">
                <a16:creationId xmlns:a16="http://schemas.microsoft.com/office/drawing/2014/main" id="{A8B74998-09E7-DBB2-5A22-457832202FC8}"/>
              </a:ext>
            </a:extLst>
          </p:cNvPr>
          <p:cNvSpPr txBox="1"/>
          <p:nvPr/>
        </p:nvSpPr>
        <p:spPr>
          <a:xfrm>
            <a:off x="422760" y="1720790"/>
            <a:ext cx="11251378" cy="1569660"/>
          </a:xfrm>
          <a:prstGeom prst="rect">
            <a:avLst/>
          </a:prstGeom>
          <a:noFill/>
        </p:spPr>
        <p:txBody>
          <a:bodyPr wrap="square" rtlCol="0">
            <a:spAutoFit/>
          </a:bodyPr>
          <a:lstStyle/>
          <a:p>
            <a:r>
              <a:rPr lang="en-US" sz="2400" b="1">
                <a:solidFill>
                  <a:schemeClr val="accent1"/>
                </a:solidFill>
              </a:rPr>
              <a:t>[</a:t>
            </a:r>
            <a:r>
              <a:rPr lang="en-US" sz="2400"/>
              <a:t>I am in my mid 40s and I am becoming more interested in film.</a:t>
            </a:r>
            <a:r>
              <a:rPr lang="en-US" sz="2400" b="1">
                <a:solidFill>
                  <a:schemeClr val="accent1"/>
                </a:solidFill>
              </a:rPr>
              <a:t>] [</a:t>
            </a:r>
            <a:r>
              <a:rPr lang="en-US" sz="2400"/>
              <a:t>I would like to learn more about the intersection of romance and sci-fi genres.</a:t>
            </a:r>
            <a:r>
              <a:rPr lang="en-US" sz="2400" b="1">
                <a:solidFill>
                  <a:schemeClr val="accent1"/>
                </a:solidFill>
              </a:rPr>
              <a:t>]</a:t>
            </a:r>
            <a:r>
              <a:rPr lang="en-US" sz="2400"/>
              <a:t> </a:t>
            </a:r>
            <a:r>
              <a:rPr lang="en-US" sz="2400" b="1">
                <a:solidFill>
                  <a:schemeClr val="accent1"/>
                </a:solidFill>
              </a:rPr>
              <a:t>[</a:t>
            </a:r>
            <a:r>
              <a:rPr lang="en-US" sz="2400"/>
              <a:t>Please suggest 10 popular movies in romance/sci-fi genre and provide details on why these movies are thought to be important or interesting.</a:t>
            </a:r>
            <a:r>
              <a:rPr lang="en-US" sz="2400" b="1">
                <a:solidFill>
                  <a:schemeClr val="accent1"/>
                </a:solidFill>
              </a:rPr>
              <a:t>]</a:t>
            </a:r>
            <a:endParaRPr lang="en-US" sz="2400"/>
          </a:p>
        </p:txBody>
      </p:sp>
      <p:sp>
        <p:nvSpPr>
          <p:cNvPr id="11" name="Rectangle 10">
            <a:extLst>
              <a:ext uri="{FF2B5EF4-FFF2-40B4-BE49-F238E27FC236}">
                <a16:creationId xmlns:a16="http://schemas.microsoft.com/office/drawing/2014/main" id="{C831A9E1-E811-F15D-3ADE-1FDEA2C69241}"/>
              </a:ext>
            </a:extLst>
          </p:cNvPr>
          <p:cNvSpPr/>
          <p:nvPr/>
        </p:nvSpPr>
        <p:spPr>
          <a:xfrm>
            <a:off x="521480"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12" name="Rectangle 11">
            <a:extLst>
              <a:ext uri="{FF2B5EF4-FFF2-40B4-BE49-F238E27FC236}">
                <a16:creationId xmlns:a16="http://schemas.microsoft.com/office/drawing/2014/main" id="{6B56FD0E-0BAB-B104-8423-D833E1E1FBD2}"/>
              </a:ext>
            </a:extLst>
          </p:cNvPr>
          <p:cNvSpPr/>
          <p:nvPr/>
        </p:nvSpPr>
        <p:spPr>
          <a:xfrm>
            <a:off x="2842649"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13" name="Rectangle 12">
            <a:extLst>
              <a:ext uri="{FF2B5EF4-FFF2-40B4-BE49-F238E27FC236}">
                <a16:creationId xmlns:a16="http://schemas.microsoft.com/office/drawing/2014/main" id="{437B2117-E098-58BE-714F-8B9EE9C471BE}"/>
              </a:ext>
            </a:extLst>
          </p:cNvPr>
          <p:cNvSpPr/>
          <p:nvPr/>
        </p:nvSpPr>
        <p:spPr>
          <a:xfrm>
            <a:off x="5099342"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14" name="TextBox 13">
            <a:extLst>
              <a:ext uri="{FF2B5EF4-FFF2-40B4-BE49-F238E27FC236}">
                <a16:creationId xmlns:a16="http://schemas.microsoft.com/office/drawing/2014/main" id="{E8407A34-5B15-D0EA-0D73-B6D85225B2FF}"/>
              </a:ext>
            </a:extLst>
          </p:cNvPr>
          <p:cNvSpPr txBox="1"/>
          <p:nvPr/>
        </p:nvSpPr>
        <p:spPr>
          <a:xfrm>
            <a:off x="472120" y="4902410"/>
            <a:ext cx="11251378" cy="1569660"/>
          </a:xfrm>
          <a:prstGeom prst="rect">
            <a:avLst/>
          </a:prstGeom>
          <a:noFill/>
        </p:spPr>
        <p:txBody>
          <a:bodyPr wrap="square" lIns="91440" tIns="45720" rIns="91440" bIns="45720" rtlCol="0" anchor="t">
            <a:spAutoFit/>
          </a:bodyPr>
          <a:lstStyle/>
          <a:p>
            <a:r>
              <a:rPr lang="en-US" sz="2400" b="1">
                <a:solidFill>
                  <a:schemeClr val="accent1"/>
                </a:solidFill>
              </a:rPr>
              <a:t>[</a:t>
            </a:r>
            <a:r>
              <a:rPr lang="en-US" sz="2400"/>
              <a:t>I am organizing a conference</a:t>
            </a:r>
            <a:r>
              <a:rPr lang="en-US" sz="2400" b="1">
                <a:solidFill>
                  <a:schemeClr val="accent1"/>
                </a:solidFill>
              </a:rPr>
              <a:t>]</a:t>
            </a:r>
            <a:r>
              <a:rPr lang="en-US" sz="2400"/>
              <a:t>, and I would like help </a:t>
            </a:r>
            <a:r>
              <a:rPr lang="en-US" sz="2400" b="1">
                <a:solidFill>
                  <a:schemeClr val="accent1"/>
                </a:solidFill>
              </a:rPr>
              <a:t>[</a:t>
            </a:r>
            <a:r>
              <a:rPr lang="en-US" sz="2400"/>
              <a:t>developing icebreaker interactive sessions</a:t>
            </a:r>
            <a:r>
              <a:rPr lang="en-US" sz="2400" b="1">
                <a:solidFill>
                  <a:schemeClr val="accent1"/>
                </a:solidFill>
              </a:rPr>
              <a:t>]</a:t>
            </a:r>
            <a:r>
              <a:rPr lang="en-US" sz="2400"/>
              <a:t> for conference participants. </a:t>
            </a:r>
            <a:r>
              <a:rPr lang="en-US" sz="2400" b="1">
                <a:solidFill>
                  <a:schemeClr val="accent1"/>
                </a:solidFill>
              </a:rPr>
              <a:t>[</a:t>
            </a:r>
            <a:r>
              <a:rPr lang="en-US" sz="2400"/>
              <a:t>Please suggest 3 icebreaker interactive activities, and provide details such as timing, materials needed, and activity objectives. Suggest a 30-minute, 60-minute, and 90-minute activity.</a:t>
            </a:r>
            <a:r>
              <a:rPr lang="en-US" sz="2400" b="1">
                <a:solidFill>
                  <a:schemeClr val="accent1"/>
                </a:solidFill>
              </a:rPr>
              <a:t>]</a:t>
            </a:r>
            <a:endParaRPr lang="en-US" sz="2400">
              <a:solidFill>
                <a:schemeClr val="accent1"/>
              </a:solidFill>
            </a:endParaRPr>
          </a:p>
        </p:txBody>
      </p:sp>
    </p:spTree>
    <p:extLst>
      <p:ext uri="{BB962C8B-B14F-4D97-AF65-F5344CB8AC3E}">
        <p14:creationId xmlns:p14="http://schemas.microsoft.com/office/powerpoint/2010/main" val="26083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DFF2AE-2B5F-A019-7C2C-7BC5262C304E}"/>
              </a:ext>
            </a:extLst>
          </p:cNvPr>
          <p:cNvSpPr/>
          <p:nvPr/>
        </p:nvSpPr>
        <p:spPr>
          <a:xfrm>
            <a:off x="413084"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CONTEXT</a:t>
            </a:r>
          </a:p>
        </p:txBody>
      </p:sp>
      <p:sp>
        <p:nvSpPr>
          <p:cNvPr id="7" name="Rectangle 6">
            <a:extLst>
              <a:ext uri="{FF2B5EF4-FFF2-40B4-BE49-F238E27FC236}">
                <a16:creationId xmlns:a16="http://schemas.microsoft.com/office/drawing/2014/main" id="{6AC9374F-181B-9523-039F-E680C662D316}"/>
              </a:ext>
            </a:extLst>
          </p:cNvPr>
          <p:cNvSpPr/>
          <p:nvPr/>
        </p:nvSpPr>
        <p:spPr>
          <a:xfrm>
            <a:off x="2734253"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ACTION</a:t>
            </a:r>
          </a:p>
        </p:txBody>
      </p:sp>
      <p:sp>
        <p:nvSpPr>
          <p:cNvPr id="8" name="Rectangle 7">
            <a:extLst>
              <a:ext uri="{FF2B5EF4-FFF2-40B4-BE49-F238E27FC236}">
                <a16:creationId xmlns:a16="http://schemas.microsoft.com/office/drawing/2014/main" id="{55EA156F-31F0-E64E-B046-13D04B394733}"/>
              </a:ext>
            </a:extLst>
          </p:cNvPr>
          <p:cNvSpPr/>
          <p:nvPr/>
        </p:nvSpPr>
        <p:spPr>
          <a:xfrm>
            <a:off x="4990946"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RESULT</a:t>
            </a:r>
          </a:p>
        </p:txBody>
      </p:sp>
      <p:sp>
        <p:nvSpPr>
          <p:cNvPr id="14" name="Rectangle 13">
            <a:extLst>
              <a:ext uri="{FF2B5EF4-FFF2-40B4-BE49-F238E27FC236}">
                <a16:creationId xmlns:a16="http://schemas.microsoft.com/office/drawing/2014/main" id="{E454B895-7645-E4C1-9C78-CF551D31C7D2}"/>
              </a:ext>
            </a:extLst>
          </p:cNvPr>
          <p:cNvSpPr/>
          <p:nvPr/>
        </p:nvSpPr>
        <p:spPr>
          <a:xfrm>
            <a:off x="7247639" y="562476"/>
            <a:ext cx="1981200" cy="1031630"/>
          </a:xfrm>
          <a:prstGeom prst="rect">
            <a:avLst/>
          </a:prstGeom>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EXAMPLE</a:t>
            </a:r>
          </a:p>
        </p:txBody>
      </p:sp>
      <p:sp>
        <p:nvSpPr>
          <p:cNvPr id="16" name="TextBox 15">
            <a:extLst>
              <a:ext uri="{FF2B5EF4-FFF2-40B4-BE49-F238E27FC236}">
                <a16:creationId xmlns:a16="http://schemas.microsoft.com/office/drawing/2014/main" id="{4D632E03-E485-5D17-34D0-0DEDB87776A2}"/>
              </a:ext>
            </a:extLst>
          </p:cNvPr>
          <p:cNvSpPr txBox="1"/>
          <p:nvPr/>
        </p:nvSpPr>
        <p:spPr>
          <a:xfrm>
            <a:off x="425116" y="1815753"/>
            <a:ext cx="11251378" cy="4524315"/>
          </a:xfrm>
          <a:prstGeom prst="rect">
            <a:avLst/>
          </a:prstGeom>
          <a:noFill/>
        </p:spPr>
        <p:txBody>
          <a:bodyPr wrap="square" rtlCol="0">
            <a:spAutoFit/>
          </a:bodyPr>
          <a:lstStyle/>
          <a:p>
            <a:r>
              <a:rPr lang="en-US" sz="3200" b="1" dirty="0">
                <a:solidFill>
                  <a:schemeClr val="accent1"/>
                </a:solidFill>
              </a:rPr>
              <a:t>[</a:t>
            </a:r>
            <a:r>
              <a:rPr lang="en-US" sz="3200" dirty="0"/>
              <a:t>I work in medical education</a:t>
            </a:r>
            <a:r>
              <a:rPr lang="en-US" sz="3200" b="1" dirty="0">
                <a:solidFill>
                  <a:schemeClr val="accent1"/>
                </a:solidFill>
              </a:rPr>
              <a:t>]</a:t>
            </a:r>
            <a:r>
              <a:rPr lang="en-US" sz="3200" dirty="0"/>
              <a:t>, and I would like help </a:t>
            </a:r>
            <a:r>
              <a:rPr lang="en-US" sz="3200" b="1" dirty="0">
                <a:solidFill>
                  <a:schemeClr val="accent1"/>
                </a:solidFill>
              </a:rPr>
              <a:t>[</a:t>
            </a:r>
            <a:r>
              <a:rPr lang="en-US" sz="3200" dirty="0"/>
              <a:t>developing sample patient charts to accompany test questions about ___.</a:t>
            </a:r>
            <a:r>
              <a:rPr lang="en-US" sz="3200" b="1" dirty="0">
                <a:solidFill>
                  <a:schemeClr val="accent1"/>
                </a:solidFill>
              </a:rPr>
              <a:t>] </a:t>
            </a:r>
          </a:p>
          <a:p>
            <a:endParaRPr lang="en-US" sz="3200" b="1" dirty="0">
              <a:solidFill>
                <a:schemeClr val="accent1"/>
              </a:solidFill>
            </a:endParaRPr>
          </a:p>
          <a:p>
            <a:r>
              <a:rPr lang="en-US" sz="3200" b="1" dirty="0">
                <a:solidFill>
                  <a:schemeClr val="accent1"/>
                </a:solidFill>
              </a:rPr>
              <a:t>[</a:t>
            </a:r>
            <a:r>
              <a:rPr lang="en-US" sz="3200" dirty="0"/>
              <a:t>Each patient chart should have the same structure and contain similar content but should differ on what the final diagnosis or best patient management should be.</a:t>
            </a:r>
            <a:r>
              <a:rPr lang="en-US" sz="3200" b="1" dirty="0">
                <a:solidFill>
                  <a:schemeClr val="accent1"/>
                </a:solidFill>
              </a:rPr>
              <a:t> ]</a:t>
            </a:r>
            <a:r>
              <a:rPr lang="en-US" sz="3200" dirty="0"/>
              <a:t> </a:t>
            </a:r>
          </a:p>
          <a:p>
            <a:endParaRPr lang="en-US" sz="3200" b="1" dirty="0">
              <a:solidFill>
                <a:schemeClr val="accent1"/>
              </a:solidFill>
            </a:endParaRPr>
          </a:p>
          <a:p>
            <a:r>
              <a:rPr lang="en-US" sz="3200" b="1" dirty="0">
                <a:solidFill>
                  <a:schemeClr val="accent1"/>
                </a:solidFill>
              </a:rPr>
              <a:t>[</a:t>
            </a:r>
            <a:r>
              <a:rPr lang="en-US" sz="3200" dirty="0"/>
              <a:t>After I submit this prompt, I will then provide an example format that the patient chart should follow.</a:t>
            </a:r>
            <a:r>
              <a:rPr lang="en-US" sz="3200" b="1" dirty="0">
                <a:solidFill>
                  <a:schemeClr val="accent1"/>
                </a:solidFill>
              </a:rPr>
              <a:t>]</a:t>
            </a:r>
            <a:endParaRPr lang="en-US" sz="3200" dirty="0"/>
          </a:p>
        </p:txBody>
      </p:sp>
    </p:spTree>
    <p:extLst>
      <p:ext uri="{BB962C8B-B14F-4D97-AF65-F5344CB8AC3E}">
        <p14:creationId xmlns:p14="http://schemas.microsoft.com/office/powerpoint/2010/main" val="3156017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9934-BC2A-FC2B-94D8-38B6726820F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9B95AE-EAD6-D55A-A4C4-CADBCE7A465A}"/>
              </a:ext>
            </a:extLst>
          </p:cNvPr>
          <p:cNvSpPr>
            <a:spLocks noGrp="1"/>
          </p:cNvSpPr>
          <p:nvPr>
            <p:ph idx="1"/>
          </p:nvPr>
        </p:nvSpPr>
        <p:spPr>
          <a:xfrm>
            <a:off x="838200" y="1562986"/>
            <a:ext cx="10515600" cy="5061097"/>
          </a:xfrm>
        </p:spPr>
        <p:txBody>
          <a:bodyPr>
            <a:normAutofit lnSpcReduction="10000"/>
          </a:bodyPr>
          <a:lstStyle/>
          <a:p>
            <a:r>
              <a:rPr lang="en-US" dirty="0"/>
              <a:t>Explain the foundational concepts large language models (LLMs) to support informed use in educational contexts.</a:t>
            </a:r>
          </a:p>
          <a:p>
            <a:endParaRPr lang="en-US" dirty="0"/>
          </a:p>
          <a:p>
            <a:r>
              <a:rPr lang="en-US" dirty="0"/>
              <a:t>Understand the differences between analytic and holistic rubrics and their implications for LLM-assisted grading.</a:t>
            </a:r>
          </a:p>
          <a:p>
            <a:endParaRPr lang="en-US" dirty="0"/>
          </a:p>
          <a:p>
            <a:r>
              <a:rPr lang="en-US" dirty="0"/>
              <a:t>Apply effective prompt engineering techniques for assessing medical education tasks.</a:t>
            </a:r>
          </a:p>
          <a:p>
            <a:endParaRPr lang="en-US" dirty="0"/>
          </a:p>
          <a:p>
            <a:r>
              <a:rPr lang="en-US" dirty="0"/>
              <a:t>Identify key considerations for implementing LLM-based grading systems.</a:t>
            </a:r>
          </a:p>
          <a:p>
            <a:endParaRPr lang="en-US" dirty="0"/>
          </a:p>
        </p:txBody>
      </p:sp>
    </p:spTree>
    <p:extLst>
      <p:ext uri="{BB962C8B-B14F-4D97-AF65-F5344CB8AC3E}">
        <p14:creationId xmlns:p14="http://schemas.microsoft.com/office/powerpoint/2010/main" val="511668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8B10-5143-74AF-3830-E736D0FAEFB5}"/>
              </a:ext>
            </a:extLst>
          </p:cNvPr>
          <p:cNvSpPr>
            <a:spLocks noGrp="1"/>
          </p:cNvSpPr>
          <p:nvPr>
            <p:ph type="title"/>
          </p:nvPr>
        </p:nvSpPr>
        <p:spPr/>
        <p:txBody>
          <a:bodyPr/>
          <a:lstStyle/>
          <a:p>
            <a:pPr algn="ctr"/>
            <a:r>
              <a:rPr lang="en-US" dirty="0"/>
              <a:t>Prompt Formulas</a:t>
            </a:r>
          </a:p>
        </p:txBody>
      </p:sp>
      <p:sp>
        <p:nvSpPr>
          <p:cNvPr id="3" name="Content Placeholder 2">
            <a:extLst>
              <a:ext uri="{FF2B5EF4-FFF2-40B4-BE49-F238E27FC236}">
                <a16:creationId xmlns:a16="http://schemas.microsoft.com/office/drawing/2014/main" id="{2F8E6867-FEF0-91E2-78C0-57C6C526CC97}"/>
              </a:ext>
            </a:extLst>
          </p:cNvPr>
          <p:cNvSpPr>
            <a:spLocks noGrp="1"/>
          </p:cNvSpPr>
          <p:nvPr>
            <p:ph idx="1"/>
          </p:nvPr>
        </p:nvSpPr>
        <p:spPr/>
        <p:txBody>
          <a:bodyPr/>
          <a:lstStyle/>
          <a:p>
            <a:pPr marL="0" indent="0">
              <a:buNone/>
            </a:pPr>
            <a:r>
              <a:rPr lang="en-US" dirty="0"/>
              <a:t>Providing an Example Output helps do 2 things:</a:t>
            </a:r>
          </a:p>
          <a:p>
            <a:pPr marL="0" indent="0">
              <a:buNone/>
            </a:pPr>
            <a:endParaRPr lang="en-US" dirty="0"/>
          </a:p>
          <a:p>
            <a:r>
              <a:rPr lang="en-US" dirty="0"/>
              <a:t>It provides a replicable example for the GPT to emulate.</a:t>
            </a:r>
          </a:p>
          <a:p>
            <a:pPr lvl="1"/>
            <a:r>
              <a:rPr lang="en-US" dirty="0"/>
              <a:t>No guarantee the GPT will precisely replicate the output, but, if not, will be close. </a:t>
            </a:r>
          </a:p>
          <a:p>
            <a:pPr lvl="1"/>
            <a:endParaRPr lang="en-US" dirty="0"/>
          </a:p>
          <a:p>
            <a:r>
              <a:rPr lang="en-US" dirty="0"/>
              <a:t>The content of the example acts as additional instructions.</a:t>
            </a:r>
          </a:p>
          <a:p>
            <a:pPr lvl="1"/>
            <a:r>
              <a:rPr lang="en-US" dirty="0"/>
              <a:t>The GPT will evaluate the relationship of the content to the structure of the output to infer more information about your prompt.</a:t>
            </a:r>
          </a:p>
        </p:txBody>
      </p:sp>
    </p:spTree>
    <p:extLst>
      <p:ext uri="{BB962C8B-B14F-4D97-AF65-F5344CB8AC3E}">
        <p14:creationId xmlns:p14="http://schemas.microsoft.com/office/powerpoint/2010/main" val="2847931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6D50-33CD-4178-68C6-EA25EFF74140}"/>
              </a:ext>
            </a:extLst>
          </p:cNvPr>
          <p:cNvSpPr>
            <a:spLocks noGrp="1"/>
          </p:cNvSpPr>
          <p:nvPr>
            <p:ph type="title"/>
          </p:nvPr>
        </p:nvSpPr>
        <p:spPr/>
        <p:txBody>
          <a:bodyPr/>
          <a:lstStyle/>
          <a:p>
            <a:pPr algn="ctr"/>
            <a:r>
              <a:rPr lang="en-US" dirty="0"/>
              <a:t>Structuring Prompts</a:t>
            </a:r>
          </a:p>
        </p:txBody>
      </p:sp>
      <p:sp>
        <p:nvSpPr>
          <p:cNvPr id="3" name="Content Placeholder 2">
            <a:extLst>
              <a:ext uri="{FF2B5EF4-FFF2-40B4-BE49-F238E27FC236}">
                <a16:creationId xmlns:a16="http://schemas.microsoft.com/office/drawing/2014/main" id="{B269030F-70D5-80B5-0A59-F90065D82FBC}"/>
              </a:ext>
            </a:extLst>
          </p:cNvPr>
          <p:cNvSpPr>
            <a:spLocks noGrp="1"/>
          </p:cNvSpPr>
          <p:nvPr>
            <p:ph idx="1"/>
          </p:nvPr>
        </p:nvSpPr>
        <p:spPr>
          <a:xfrm>
            <a:off x="838200" y="1825625"/>
            <a:ext cx="10515600" cy="1740535"/>
          </a:xfrm>
        </p:spPr>
        <p:txBody>
          <a:bodyPr/>
          <a:lstStyle/>
          <a:p>
            <a:r>
              <a:rPr lang="en-US" dirty="0"/>
              <a:t>In addition to using prompt formulas (or other prompting strategies), strategically using punctuation—such as braces or brackets—can highlight key parts of your prompt and guide the LLM’s focus.</a:t>
            </a:r>
          </a:p>
        </p:txBody>
      </p:sp>
      <p:sp>
        <p:nvSpPr>
          <p:cNvPr id="4" name="TextBox 3">
            <a:extLst>
              <a:ext uri="{FF2B5EF4-FFF2-40B4-BE49-F238E27FC236}">
                <a16:creationId xmlns:a16="http://schemas.microsoft.com/office/drawing/2014/main" id="{B1E11A17-2C6C-4544-F5BF-BC0D259D0B5B}"/>
              </a:ext>
            </a:extLst>
          </p:cNvPr>
          <p:cNvSpPr txBox="1"/>
          <p:nvPr/>
        </p:nvSpPr>
        <p:spPr>
          <a:xfrm>
            <a:off x="458724" y="3566160"/>
            <a:ext cx="11274552" cy="3416320"/>
          </a:xfrm>
          <a:prstGeom prst="rect">
            <a:avLst/>
          </a:prstGeom>
          <a:noFill/>
        </p:spPr>
        <p:txBody>
          <a:bodyPr wrap="square" rtlCol="0">
            <a:spAutoFit/>
          </a:bodyPr>
          <a:lstStyle/>
          <a:p>
            <a:pPr>
              <a:buNone/>
            </a:pPr>
            <a:r>
              <a:rPr lang="en-US" b="1" dirty="0"/>
              <a:t>Role:</a:t>
            </a:r>
            <a:r>
              <a:rPr lang="en-US" dirty="0"/>
              <a:t> [You are a medical educator specializing in internal medicine.]</a:t>
            </a:r>
          </a:p>
          <a:p>
            <a:pPr>
              <a:buNone/>
            </a:pPr>
            <a:endParaRPr lang="en-US" dirty="0"/>
          </a:p>
          <a:p>
            <a:pPr>
              <a:buNone/>
            </a:pPr>
            <a:r>
              <a:rPr lang="en-US" b="1" dirty="0"/>
              <a:t>Task:</a:t>
            </a:r>
            <a:r>
              <a:rPr lang="en-US" dirty="0"/>
              <a:t> [Review the following clinical vignette and create a single best answer multiple-choice question with four options. Clearly indicate the correct answer.]</a:t>
            </a:r>
          </a:p>
          <a:p>
            <a:pPr>
              <a:buNone/>
            </a:pPr>
            <a:endParaRPr lang="en-US" dirty="0"/>
          </a:p>
          <a:p>
            <a:pPr>
              <a:buNone/>
            </a:pPr>
            <a:r>
              <a:rPr lang="en-US" b="1" dirty="0"/>
              <a:t>Vignette:</a:t>
            </a:r>
            <a:r>
              <a:rPr lang="en-US" dirty="0"/>
              <a:t> [A 45-year-old man comes to the emergency department with sudden onset of shortness of breath and pleuritic chest pain. He has a history of long-haul flights and recent orthopedic surgery. On examination, he is tachycardic and his oxygen saturation is 89% on room air. A chest CT scan shows a filling defect in the right pulmonary artery.]</a:t>
            </a:r>
          </a:p>
          <a:p>
            <a:pPr>
              <a:buNone/>
            </a:pPr>
            <a:endParaRPr lang="en-US" dirty="0"/>
          </a:p>
          <a:p>
            <a:r>
              <a:rPr lang="en-US" b="1" dirty="0"/>
              <a:t>Additional Instructions:</a:t>
            </a:r>
            <a:r>
              <a:rPr lang="en-US" dirty="0"/>
              <a:t> [Ensure the correct answer focuses on the most likely diagnosis based on the vignette.]</a:t>
            </a:r>
          </a:p>
          <a:p>
            <a:endParaRPr lang="en-US" dirty="0"/>
          </a:p>
        </p:txBody>
      </p:sp>
    </p:spTree>
    <p:extLst>
      <p:ext uri="{BB962C8B-B14F-4D97-AF65-F5344CB8AC3E}">
        <p14:creationId xmlns:p14="http://schemas.microsoft.com/office/powerpoint/2010/main" val="981299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pPr algn="ctr"/>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dirty="0"/>
              <a:t>Prompt the LLM 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501698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pPr algn="ctr"/>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1264620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D1CA-4F1B-2CCF-265C-95656BEFA31A}"/>
              </a:ext>
            </a:extLst>
          </p:cNvPr>
          <p:cNvSpPr>
            <a:spLocks noGrp="1"/>
          </p:cNvSpPr>
          <p:nvPr>
            <p:ph type="title"/>
          </p:nvPr>
        </p:nvSpPr>
        <p:spPr/>
        <p:txBody>
          <a:bodyPr/>
          <a:lstStyle/>
          <a:p>
            <a:r>
              <a:rPr lang="en-US" dirty="0"/>
              <a:t>Chaining</a:t>
            </a:r>
          </a:p>
        </p:txBody>
      </p:sp>
      <p:sp>
        <p:nvSpPr>
          <p:cNvPr id="3" name="Content Placeholder 2">
            <a:extLst>
              <a:ext uri="{FF2B5EF4-FFF2-40B4-BE49-F238E27FC236}">
                <a16:creationId xmlns:a16="http://schemas.microsoft.com/office/drawing/2014/main" id="{5E0E26B4-6004-2CD1-79D0-14FDA147B7F3}"/>
              </a:ext>
            </a:extLst>
          </p:cNvPr>
          <p:cNvSpPr>
            <a:spLocks noGrp="1"/>
          </p:cNvSpPr>
          <p:nvPr>
            <p:ph idx="1"/>
          </p:nvPr>
        </p:nvSpPr>
        <p:spPr>
          <a:xfrm>
            <a:off x="838200" y="1825625"/>
            <a:ext cx="10515600" cy="4667250"/>
          </a:xfrm>
        </p:spPr>
        <p:txBody>
          <a:bodyPr>
            <a:normAutofit/>
          </a:bodyPr>
          <a:lstStyle/>
          <a:p>
            <a:pPr marL="0" indent="0">
              <a:buNone/>
            </a:pPr>
            <a:r>
              <a:rPr lang="en-US" sz="3000" b="1" dirty="0"/>
              <a:t>Chain-of-Thought :</a:t>
            </a:r>
            <a:r>
              <a:rPr lang="en-US" sz="3000" dirty="0"/>
              <a:t> Encourages ChatGPT to articulate its reasoning process in steps</a:t>
            </a:r>
          </a:p>
          <a:p>
            <a:pPr>
              <a:buFontTx/>
              <a:buChar char="-"/>
            </a:pPr>
            <a:r>
              <a:rPr lang="en-US" sz="3000" dirty="0"/>
              <a:t>Happens automatically in newer “reasoning” models</a:t>
            </a:r>
          </a:p>
          <a:p>
            <a:pPr>
              <a:buFontTx/>
              <a:buChar char="-"/>
            </a:pPr>
            <a:r>
              <a:rPr lang="en-US" sz="3000" dirty="0"/>
              <a:t>Invisible Instructions</a:t>
            </a:r>
          </a:p>
          <a:p>
            <a:pPr marL="0" indent="0">
              <a:buNone/>
            </a:pPr>
            <a:endParaRPr lang="en-US" sz="3000" b="1" dirty="0"/>
          </a:p>
          <a:p>
            <a:pPr marL="0" indent="0">
              <a:buNone/>
            </a:pPr>
            <a:endParaRPr lang="en-US" sz="1600" b="1" dirty="0"/>
          </a:p>
        </p:txBody>
      </p:sp>
    </p:spTree>
    <p:extLst>
      <p:ext uri="{BB962C8B-B14F-4D97-AF65-F5344CB8AC3E}">
        <p14:creationId xmlns:p14="http://schemas.microsoft.com/office/powerpoint/2010/main" val="2592373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817D5-7E9F-8CBF-629D-0CEDAA663680}"/>
              </a:ext>
            </a:extLst>
          </p:cNvPr>
          <p:cNvSpPr>
            <a:spLocks noGrp="1"/>
          </p:cNvSpPr>
          <p:nvPr>
            <p:ph type="title"/>
          </p:nvPr>
        </p:nvSpPr>
        <p:spPr>
          <a:xfrm>
            <a:off x="838200" y="99790"/>
            <a:ext cx="10515600" cy="900336"/>
          </a:xfrm>
        </p:spPr>
        <p:txBody>
          <a:bodyPr/>
          <a:lstStyle/>
          <a:p>
            <a:pPr algn="ctr"/>
            <a:r>
              <a:rPr lang="en-US" dirty="0"/>
              <a:t>Anthropic Research System</a:t>
            </a:r>
          </a:p>
        </p:txBody>
      </p:sp>
      <p:pic>
        <p:nvPicPr>
          <p:cNvPr id="5" name="Content Placeholder 4" descr="A diagram with green squares and text&#10;&#10;AI-generated content may be incorrect.">
            <a:extLst>
              <a:ext uri="{FF2B5EF4-FFF2-40B4-BE49-F238E27FC236}">
                <a16:creationId xmlns:a16="http://schemas.microsoft.com/office/drawing/2014/main" id="{340D4607-377A-BBCC-2284-5B1E19AC34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7853" y="1082452"/>
            <a:ext cx="5233194" cy="5233194"/>
          </a:xfrm>
          <a:ln w="28575">
            <a:solidFill>
              <a:srgbClr val="188F6C"/>
            </a:solidFill>
          </a:ln>
        </p:spPr>
      </p:pic>
      <p:sp>
        <p:nvSpPr>
          <p:cNvPr id="6" name="TextBox 5">
            <a:extLst>
              <a:ext uri="{FF2B5EF4-FFF2-40B4-BE49-F238E27FC236}">
                <a16:creationId xmlns:a16="http://schemas.microsoft.com/office/drawing/2014/main" id="{23DC09E0-33DB-1E56-1DBF-6DAC18B36976}"/>
              </a:ext>
            </a:extLst>
          </p:cNvPr>
          <p:cNvSpPr txBox="1"/>
          <p:nvPr/>
        </p:nvSpPr>
        <p:spPr>
          <a:xfrm>
            <a:off x="5935327" y="6334780"/>
            <a:ext cx="5998245" cy="523220"/>
          </a:xfrm>
          <a:prstGeom prst="rect">
            <a:avLst/>
          </a:prstGeom>
          <a:noFill/>
        </p:spPr>
        <p:txBody>
          <a:bodyPr wrap="none" rtlCol="0">
            <a:spAutoFit/>
          </a:bodyPr>
          <a:lstStyle/>
          <a:p>
            <a:pPr algn="ctr"/>
            <a:r>
              <a:rPr lang="en-US" sz="1400" dirty="0"/>
              <a:t>Image from </a:t>
            </a:r>
          </a:p>
          <a:p>
            <a:pPr algn="ctr"/>
            <a:r>
              <a:rPr lang="en-US" sz="1400" dirty="0">
                <a:hlinkClick r:id="rId3"/>
              </a:rPr>
              <a:t>https://www.anthropic.com/engineering/built-multi-agent-research-system</a:t>
            </a:r>
            <a:endParaRPr lang="en-US" sz="1400" dirty="0"/>
          </a:p>
        </p:txBody>
      </p:sp>
      <p:pic>
        <p:nvPicPr>
          <p:cNvPr id="4" name="Picture 3">
            <a:extLst>
              <a:ext uri="{FF2B5EF4-FFF2-40B4-BE49-F238E27FC236}">
                <a16:creationId xmlns:a16="http://schemas.microsoft.com/office/drawing/2014/main" id="{12CA9696-6F9D-1598-CC2F-4CD1B6085088}"/>
              </a:ext>
            </a:extLst>
          </p:cNvPr>
          <p:cNvPicPr>
            <a:picLocks noChangeAspect="1"/>
          </p:cNvPicPr>
          <p:nvPr/>
        </p:nvPicPr>
        <p:blipFill>
          <a:blip r:embed="rId4"/>
          <a:stretch>
            <a:fillRect/>
          </a:stretch>
        </p:blipFill>
        <p:spPr>
          <a:xfrm>
            <a:off x="68942" y="1696467"/>
            <a:ext cx="6134780" cy="2603160"/>
          </a:xfrm>
          <a:prstGeom prst="rect">
            <a:avLst/>
          </a:prstGeom>
        </p:spPr>
      </p:pic>
      <p:sp>
        <p:nvSpPr>
          <p:cNvPr id="9" name="Arrow: Left 8">
            <a:extLst>
              <a:ext uri="{FF2B5EF4-FFF2-40B4-BE49-F238E27FC236}">
                <a16:creationId xmlns:a16="http://schemas.microsoft.com/office/drawing/2014/main" id="{01D816E0-094F-EE9A-4DA1-B6C75A3D04AE}"/>
              </a:ext>
            </a:extLst>
          </p:cNvPr>
          <p:cNvSpPr/>
          <p:nvPr/>
        </p:nvSpPr>
        <p:spPr>
          <a:xfrm>
            <a:off x="1953877" y="3252787"/>
            <a:ext cx="733425" cy="257175"/>
          </a:xfrm>
          <a:prstGeom prst="lef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uble Wave 9">
            <a:extLst>
              <a:ext uri="{FF2B5EF4-FFF2-40B4-BE49-F238E27FC236}">
                <a16:creationId xmlns:a16="http://schemas.microsoft.com/office/drawing/2014/main" id="{25D58522-C234-B6CD-67B5-3A29A6BD9DCD}"/>
              </a:ext>
            </a:extLst>
          </p:cNvPr>
          <p:cNvSpPr/>
          <p:nvPr/>
        </p:nvSpPr>
        <p:spPr>
          <a:xfrm>
            <a:off x="1000125" y="3133725"/>
            <a:ext cx="953752" cy="514350"/>
          </a:xfrm>
          <a:prstGeom prst="doubleWav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5A57590-342D-DD00-9727-F6B9FFB09DD9}"/>
              </a:ext>
            </a:extLst>
          </p:cNvPr>
          <p:cNvSpPr txBox="1"/>
          <p:nvPr/>
        </p:nvSpPr>
        <p:spPr>
          <a:xfrm>
            <a:off x="1696867" y="4299627"/>
            <a:ext cx="2878929" cy="523220"/>
          </a:xfrm>
          <a:prstGeom prst="rect">
            <a:avLst/>
          </a:prstGeom>
          <a:noFill/>
        </p:spPr>
        <p:txBody>
          <a:bodyPr wrap="none" rtlCol="0">
            <a:spAutoFit/>
          </a:bodyPr>
          <a:lstStyle/>
          <a:p>
            <a:pPr algn="ctr"/>
            <a:r>
              <a:rPr lang="en-US" sz="1400" dirty="0"/>
              <a:t>Screenshot of Anthropic’s Chatbot</a:t>
            </a:r>
          </a:p>
          <a:p>
            <a:pPr algn="ctr"/>
            <a:r>
              <a:rPr lang="en-US" sz="1400" dirty="0"/>
              <a:t>Captured June 30, 2025</a:t>
            </a:r>
          </a:p>
        </p:txBody>
      </p:sp>
    </p:spTree>
    <p:extLst>
      <p:ext uri="{BB962C8B-B14F-4D97-AF65-F5344CB8AC3E}">
        <p14:creationId xmlns:p14="http://schemas.microsoft.com/office/powerpoint/2010/main" val="922867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62A26-2C79-7FB2-6E02-8E341C3DFA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A18CE-159D-CF18-2BF2-60CBE1909F11}"/>
              </a:ext>
            </a:extLst>
          </p:cNvPr>
          <p:cNvSpPr>
            <a:spLocks noGrp="1"/>
          </p:cNvSpPr>
          <p:nvPr>
            <p:ph type="title"/>
          </p:nvPr>
        </p:nvSpPr>
        <p:spPr/>
        <p:txBody>
          <a:bodyPr/>
          <a:lstStyle/>
          <a:p>
            <a:r>
              <a:rPr lang="en-US" dirty="0"/>
              <a:t>Chaining</a:t>
            </a:r>
          </a:p>
        </p:txBody>
      </p:sp>
      <p:sp>
        <p:nvSpPr>
          <p:cNvPr id="3" name="Content Placeholder 2">
            <a:extLst>
              <a:ext uri="{FF2B5EF4-FFF2-40B4-BE49-F238E27FC236}">
                <a16:creationId xmlns:a16="http://schemas.microsoft.com/office/drawing/2014/main" id="{B80AC8E5-AB14-0F6F-81DC-FA5D75DA6CE3}"/>
              </a:ext>
            </a:extLst>
          </p:cNvPr>
          <p:cNvSpPr>
            <a:spLocks noGrp="1"/>
          </p:cNvSpPr>
          <p:nvPr>
            <p:ph idx="1"/>
          </p:nvPr>
        </p:nvSpPr>
        <p:spPr>
          <a:xfrm>
            <a:off x="838200" y="1825625"/>
            <a:ext cx="10515600" cy="4667250"/>
          </a:xfrm>
        </p:spPr>
        <p:txBody>
          <a:bodyPr>
            <a:normAutofit/>
          </a:bodyPr>
          <a:lstStyle/>
          <a:p>
            <a:pPr marL="0" indent="0">
              <a:buNone/>
            </a:pPr>
            <a:r>
              <a:rPr lang="en-US" sz="3000" b="1" dirty="0"/>
              <a:t>Chain-of-Thought :</a:t>
            </a:r>
            <a:r>
              <a:rPr lang="en-US" sz="3000" dirty="0"/>
              <a:t> Encourages GenAI model to articulate its reasoning process in steps</a:t>
            </a:r>
          </a:p>
          <a:p>
            <a:pPr>
              <a:buFontTx/>
              <a:buChar char="-"/>
            </a:pPr>
            <a:r>
              <a:rPr lang="en-US" sz="3000" dirty="0"/>
              <a:t>Happens automatically in newer “reasoning” models</a:t>
            </a:r>
          </a:p>
          <a:p>
            <a:pPr>
              <a:buFontTx/>
              <a:buChar char="-"/>
            </a:pPr>
            <a:r>
              <a:rPr lang="en-US" sz="3000" dirty="0"/>
              <a:t>Invisible Instructions</a:t>
            </a:r>
          </a:p>
          <a:p>
            <a:pPr marL="0" indent="0">
              <a:buNone/>
            </a:pPr>
            <a:endParaRPr lang="en-US" sz="3000" b="1" dirty="0"/>
          </a:p>
          <a:p>
            <a:pPr marL="0" indent="0">
              <a:buNone/>
            </a:pPr>
            <a:r>
              <a:rPr lang="en-US" sz="3000" b="1" dirty="0"/>
              <a:t>Prompt Chaining:</a:t>
            </a:r>
            <a:r>
              <a:rPr lang="en-US" sz="3000" dirty="0"/>
              <a:t> Sequentially linking multiple prompts where each step's output feeds into the next</a:t>
            </a:r>
          </a:p>
          <a:p>
            <a:pPr marL="0" indent="0">
              <a:buNone/>
            </a:pPr>
            <a:r>
              <a:rPr lang="en-US" sz="3000" dirty="0"/>
              <a:t>- User creates the invisible instructions</a:t>
            </a:r>
          </a:p>
          <a:p>
            <a:pPr marL="0" indent="0">
              <a:buNone/>
            </a:pPr>
            <a:endParaRPr lang="en-US" sz="1600" b="1" dirty="0"/>
          </a:p>
        </p:txBody>
      </p:sp>
    </p:spTree>
    <p:extLst>
      <p:ext uri="{BB962C8B-B14F-4D97-AF65-F5344CB8AC3E}">
        <p14:creationId xmlns:p14="http://schemas.microsoft.com/office/powerpoint/2010/main" val="4013795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2B5F-1C58-857A-B029-C3C7475A4542}"/>
              </a:ext>
            </a:extLst>
          </p:cNvPr>
          <p:cNvSpPr>
            <a:spLocks noGrp="1"/>
          </p:cNvSpPr>
          <p:nvPr>
            <p:ph type="title"/>
          </p:nvPr>
        </p:nvSpPr>
        <p:spPr/>
        <p:txBody>
          <a:bodyPr/>
          <a:lstStyle/>
          <a:p>
            <a:r>
              <a:rPr lang="en-US" dirty="0"/>
              <a:t>Prompt Chaining</a:t>
            </a:r>
          </a:p>
        </p:txBody>
      </p:sp>
      <p:sp>
        <p:nvSpPr>
          <p:cNvPr id="3" name="Content Placeholder 2">
            <a:extLst>
              <a:ext uri="{FF2B5EF4-FFF2-40B4-BE49-F238E27FC236}">
                <a16:creationId xmlns:a16="http://schemas.microsoft.com/office/drawing/2014/main" id="{DF8946E8-948A-4498-7F58-85A53D86617B}"/>
              </a:ext>
            </a:extLst>
          </p:cNvPr>
          <p:cNvSpPr>
            <a:spLocks noGrp="1"/>
          </p:cNvSpPr>
          <p:nvPr>
            <p:ph idx="1"/>
          </p:nvPr>
        </p:nvSpPr>
        <p:spPr>
          <a:xfrm>
            <a:off x="838200" y="1825624"/>
            <a:ext cx="10515600" cy="5032375"/>
          </a:xfrm>
        </p:spPr>
        <p:txBody>
          <a:bodyPr>
            <a:normAutofit fontScale="92500" lnSpcReduction="10000"/>
          </a:bodyPr>
          <a:lstStyle/>
          <a:p>
            <a:r>
              <a:rPr lang="en-US" dirty="0"/>
              <a:t>LLMs aren't just powerful in isolation - they become transformative when woven throughout your workflow</a:t>
            </a:r>
          </a:p>
          <a:p>
            <a:endParaRPr lang="en-US" dirty="0"/>
          </a:p>
          <a:p>
            <a:r>
              <a:rPr lang="en-US" dirty="0"/>
              <a:t>Helpful to reduce the “cognitive load” of the LLM; better control of the model attention.</a:t>
            </a:r>
          </a:p>
          <a:p>
            <a:endParaRPr lang="en-US" dirty="0"/>
          </a:p>
          <a:p>
            <a:r>
              <a:rPr lang="en-US" dirty="0"/>
              <a:t>Better control over what the model does at each step.</a:t>
            </a:r>
          </a:p>
          <a:p>
            <a:pPr lvl="1"/>
            <a:r>
              <a:rPr lang="en-US" dirty="0"/>
              <a:t>More detailed instructions on each step</a:t>
            </a:r>
          </a:p>
          <a:p>
            <a:endParaRPr lang="en-US" dirty="0"/>
          </a:p>
          <a:p>
            <a:r>
              <a:rPr lang="en-US" dirty="0"/>
              <a:t>More transparency / error isolation</a:t>
            </a:r>
          </a:p>
          <a:p>
            <a:pPr lvl="1"/>
            <a:r>
              <a:rPr lang="en-US" dirty="0"/>
              <a:t>Have intermediate records</a:t>
            </a:r>
          </a:p>
          <a:p>
            <a:pPr lvl="1"/>
            <a:r>
              <a:rPr lang="en-US" dirty="0"/>
              <a:t>Can catch early errors that propagate forward</a:t>
            </a:r>
          </a:p>
        </p:txBody>
      </p:sp>
    </p:spTree>
    <p:extLst>
      <p:ext uri="{BB962C8B-B14F-4D97-AF65-F5344CB8AC3E}">
        <p14:creationId xmlns:p14="http://schemas.microsoft.com/office/powerpoint/2010/main" val="189796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E0DA9-0D45-8886-F59D-E3AC2F9DF200}"/>
            </a:ext>
          </a:extLst>
        </p:cNvPr>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B8F68D62-B8CE-BEB2-43BF-927C4862CA0F}"/>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9D7DEB75-8E23-AC57-ABF8-DB65A6F98FD3}"/>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C65DB7CB-1921-B994-1062-4C6EB6E34B0E}"/>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18F5FF4F-F12B-57D8-A199-1A89BB520AA2}"/>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cxnSp>
        <p:nvCxnSpPr>
          <p:cNvPr id="24" name="Straight Connector 23">
            <a:extLst>
              <a:ext uri="{FF2B5EF4-FFF2-40B4-BE49-F238E27FC236}">
                <a16:creationId xmlns:a16="http://schemas.microsoft.com/office/drawing/2014/main" id="{927EF092-2A11-022A-7F8A-33C9F3E977DD}"/>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1F0FEC3-A94F-0E65-B014-DEA7963C4682}"/>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B5426823-8229-C791-4D6A-D7504F953286}"/>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70C1334-9784-97D7-25CD-9C2DEDF237D1}"/>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grpSp>
        <p:nvGrpSpPr>
          <p:cNvPr id="5" name="Group 4">
            <a:extLst>
              <a:ext uri="{FF2B5EF4-FFF2-40B4-BE49-F238E27FC236}">
                <a16:creationId xmlns:a16="http://schemas.microsoft.com/office/drawing/2014/main" id="{A182BBEF-58E9-1CEF-BCF0-DFD6F2B5B875}"/>
              </a:ext>
            </a:extLst>
          </p:cNvPr>
          <p:cNvGrpSpPr/>
          <p:nvPr/>
        </p:nvGrpSpPr>
        <p:grpSpPr>
          <a:xfrm>
            <a:off x="179645" y="4251960"/>
            <a:ext cx="1935490" cy="457200"/>
            <a:chOff x="3019426" y="5414643"/>
            <a:chExt cx="1935490" cy="457200"/>
          </a:xfrm>
        </p:grpSpPr>
        <p:pic>
          <p:nvPicPr>
            <p:cNvPr id="9" name="Graphic 8" descr="Processor with solid fill">
              <a:extLst>
                <a:ext uri="{FF2B5EF4-FFF2-40B4-BE49-F238E27FC236}">
                  <a16:creationId xmlns:a16="http://schemas.microsoft.com/office/drawing/2014/main" id="{05ED48C5-46B5-9F96-E0DA-247F780570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6" y="5414643"/>
              <a:ext cx="457200" cy="457200"/>
            </a:xfrm>
            <a:prstGeom prst="rect">
              <a:avLst/>
            </a:prstGeom>
          </p:spPr>
        </p:pic>
        <p:sp>
          <p:nvSpPr>
            <p:cNvPr id="13" name="TextBox 12">
              <a:extLst>
                <a:ext uri="{FF2B5EF4-FFF2-40B4-BE49-F238E27FC236}">
                  <a16:creationId xmlns:a16="http://schemas.microsoft.com/office/drawing/2014/main" id="{2AD882E3-E0D5-8730-1136-AF580F7CE1CF}"/>
                </a:ext>
              </a:extLst>
            </p:cNvPr>
            <p:cNvSpPr txBox="1"/>
            <p:nvPr/>
          </p:nvSpPr>
          <p:spPr>
            <a:xfrm>
              <a:off x="3476626" y="5458577"/>
              <a:ext cx="1478290" cy="369332"/>
            </a:xfrm>
            <a:prstGeom prst="rect">
              <a:avLst/>
            </a:prstGeom>
            <a:noFill/>
          </p:spPr>
          <p:txBody>
            <a:bodyPr wrap="none" rtlCol="0">
              <a:spAutoFit/>
            </a:bodyPr>
            <a:lstStyle/>
            <a:p>
              <a:r>
                <a:rPr lang="en-US" dirty="0"/>
                <a:t>= LLM output</a:t>
              </a:r>
            </a:p>
          </p:txBody>
        </p:sp>
      </p:grpSp>
      <p:pic>
        <p:nvPicPr>
          <p:cNvPr id="19" name="Graphic 18" descr="Processor with solid fill">
            <a:extLst>
              <a:ext uri="{FF2B5EF4-FFF2-40B4-BE49-F238E27FC236}">
                <a16:creationId xmlns:a16="http://schemas.microsoft.com/office/drawing/2014/main" id="{27FC4AD4-AC1F-E13B-CE5C-EC5D1C9A18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9882" y="3803359"/>
            <a:ext cx="457200" cy="457200"/>
          </a:xfrm>
          <a:prstGeom prst="rect">
            <a:avLst/>
          </a:prstGeom>
        </p:spPr>
      </p:pic>
    </p:spTree>
    <p:extLst>
      <p:ext uri="{BB962C8B-B14F-4D97-AF65-F5344CB8AC3E}">
        <p14:creationId xmlns:p14="http://schemas.microsoft.com/office/powerpoint/2010/main" val="2209192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8B9AE-C08C-1AA2-EB2A-3ECB0D46F28E}"/>
            </a:ext>
          </a:extLst>
        </p:cNvPr>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EC2F0D9D-2D96-5272-CB94-541DBCA92187}"/>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EA4C2454-8196-160A-36FD-71F393A8B6E4}"/>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CF225FCD-1294-19CF-7691-C0034B4F5784}"/>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859CF54D-F626-98E3-B77C-923C1EBE98B4}"/>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4" name="Rectangle: Folded Corner 13">
            <a:extLst>
              <a:ext uri="{FF2B5EF4-FFF2-40B4-BE49-F238E27FC236}">
                <a16:creationId xmlns:a16="http://schemas.microsoft.com/office/drawing/2014/main" id="{FCB3457A-BBE2-E10B-37AE-D5DC8D6C0E26}"/>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cxnSp>
        <p:nvCxnSpPr>
          <p:cNvPr id="24" name="Straight Connector 23">
            <a:extLst>
              <a:ext uri="{FF2B5EF4-FFF2-40B4-BE49-F238E27FC236}">
                <a16:creationId xmlns:a16="http://schemas.microsoft.com/office/drawing/2014/main" id="{FB1EB42A-7871-7B5E-349D-DA6828CEFB12}"/>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41490D4-50EC-6997-E37A-8401E83F471D}"/>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68E39A6-0289-9F98-73C1-948EF03A8624}"/>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D825C22-8F5D-1ED9-DBB1-B73156BADDB7}"/>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68773D1-5565-C1D7-00A8-41F1022C13B2}"/>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grpSp>
        <p:nvGrpSpPr>
          <p:cNvPr id="5" name="Group 4">
            <a:extLst>
              <a:ext uri="{FF2B5EF4-FFF2-40B4-BE49-F238E27FC236}">
                <a16:creationId xmlns:a16="http://schemas.microsoft.com/office/drawing/2014/main" id="{069F1F13-2CA8-60EF-6B2D-D7A897BB6CD2}"/>
              </a:ext>
            </a:extLst>
          </p:cNvPr>
          <p:cNvGrpSpPr/>
          <p:nvPr/>
        </p:nvGrpSpPr>
        <p:grpSpPr>
          <a:xfrm>
            <a:off x="179645" y="4251960"/>
            <a:ext cx="1935490" cy="457200"/>
            <a:chOff x="3019426" y="5414643"/>
            <a:chExt cx="1935490" cy="457200"/>
          </a:xfrm>
        </p:grpSpPr>
        <p:pic>
          <p:nvPicPr>
            <p:cNvPr id="9" name="Graphic 8" descr="Processor with solid fill">
              <a:extLst>
                <a:ext uri="{FF2B5EF4-FFF2-40B4-BE49-F238E27FC236}">
                  <a16:creationId xmlns:a16="http://schemas.microsoft.com/office/drawing/2014/main" id="{CA937D66-1724-6D0E-3F4F-B00480EF5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6" y="5414643"/>
              <a:ext cx="457200" cy="457200"/>
            </a:xfrm>
            <a:prstGeom prst="rect">
              <a:avLst/>
            </a:prstGeom>
          </p:spPr>
        </p:pic>
        <p:sp>
          <p:nvSpPr>
            <p:cNvPr id="13" name="TextBox 12">
              <a:extLst>
                <a:ext uri="{FF2B5EF4-FFF2-40B4-BE49-F238E27FC236}">
                  <a16:creationId xmlns:a16="http://schemas.microsoft.com/office/drawing/2014/main" id="{DA6C282F-12CA-86F9-240D-D709B1C5B61B}"/>
                </a:ext>
              </a:extLst>
            </p:cNvPr>
            <p:cNvSpPr txBox="1"/>
            <p:nvPr/>
          </p:nvSpPr>
          <p:spPr>
            <a:xfrm>
              <a:off x="3476626" y="5458577"/>
              <a:ext cx="1478290" cy="369332"/>
            </a:xfrm>
            <a:prstGeom prst="rect">
              <a:avLst/>
            </a:prstGeom>
            <a:noFill/>
          </p:spPr>
          <p:txBody>
            <a:bodyPr wrap="none" rtlCol="0">
              <a:spAutoFit/>
            </a:bodyPr>
            <a:lstStyle/>
            <a:p>
              <a:r>
                <a:rPr lang="en-US" dirty="0"/>
                <a:t>= LLM output</a:t>
              </a:r>
            </a:p>
          </p:txBody>
        </p:sp>
      </p:grpSp>
      <p:pic>
        <p:nvPicPr>
          <p:cNvPr id="19" name="Graphic 18" descr="Processor with solid fill">
            <a:extLst>
              <a:ext uri="{FF2B5EF4-FFF2-40B4-BE49-F238E27FC236}">
                <a16:creationId xmlns:a16="http://schemas.microsoft.com/office/drawing/2014/main" id="{5756DFB8-595A-4C9C-7415-A9C0DE184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9882" y="3803359"/>
            <a:ext cx="457200" cy="457200"/>
          </a:xfrm>
          <a:prstGeom prst="rect">
            <a:avLst/>
          </a:prstGeom>
        </p:spPr>
      </p:pic>
      <p:sp>
        <p:nvSpPr>
          <p:cNvPr id="22" name="Rectangle: Folded Corner 21">
            <a:extLst>
              <a:ext uri="{FF2B5EF4-FFF2-40B4-BE49-F238E27FC236}">
                <a16:creationId xmlns:a16="http://schemas.microsoft.com/office/drawing/2014/main" id="{E338BF6D-F3CC-1B9E-B44A-61DF4AE8003A}"/>
              </a:ext>
            </a:extLst>
          </p:cNvPr>
          <p:cNvSpPr/>
          <p:nvPr/>
        </p:nvSpPr>
        <p:spPr>
          <a:xfrm>
            <a:off x="8168731"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Score Report</a:t>
            </a:r>
          </a:p>
        </p:txBody>
      </p:sp>
      <p:cxnSp>
        <p:nvCxnSpPr>
          <p:cNvPr id="25" name="Straight Arrow Connector 24">
            <a:extLst>
              <a:ext uri="{FF2B5EF4-FFF2-40B4-BE49-F238E27FC236}">
                <a16:creationId xmlns:a16="http://schemas.microsoft.com/office/drawing/2014/main" id="{A6CA0819-8FAF-C8A5-6299-F0071881681D}"/>
              </a:ext>
            </a:extLst>
          </p:cNvPr>
          <p:cNvCxnSpPr>
            <a:cxnSpLocks/>
            <a:endCxn id="14" idx="3"/>
          </p:cNvCxnSpPr>
          <p:nvPr/>
        </p:nvCxnSpPr>
        <p:spPr>
          <a:xfrm flipH="1">
            <a:off x="7156886" y="5569175"/>
            <a:ext cx="1011845"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 name="Graphic 30" descr="Processor with solid fill">
            <a:extLst>
              <a:ext uri="{FF2B5EF4-FFF2-40B4-BE49-F238E27FC236}">
                <a16:creationId xmlns:a16="http://schemas.microsoft.com/office/drawing/2014/main" id="{010DEFEA-794E-7926-35AC-B66A6C9F53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8731" y="5944075"/>
            <a:ext cx="457200" cy="457200"/>
          </a:xfrm>
          <a:prstGeom prst="rect">
            <a:avLst/>
          </a:prstGeom>
        </p:spPr>
      </p:pic>
    </p:spTree>
    <p:extLst>
      <p:ext uri="{BB962C8B-B14F-4D97-AF65-F5344CB8AC3E}">
        <p14:creationId xmlns:p14="http://schemas.microsoft.com/office/powerpoint/2010/main" val="15946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0CD1-B8C9-F947-8BF7-AAA4A811D645}"/>
              </a:ext>
            </a:extLst>
          </p:cNvPr>
          <p:cNvSpPr>
            <a:spLocks noGrp="1"/>
          </p:cNvSpPr>
          <p:nvPr>
            <p:ph type="title"/>
          </p:nvPr>
        </p:nvSpPr>
        <p:spPr>
          <a:xfrm>
            <a:off x="304799" y="365125"/>
            <a:ext cx="11572875" cy="1325563"/>
          </a:xfrm>
        </p:spPr>
        <p:txBody>
          <a:bodyPr>
            <a:normAutofit/>
          </a:bodyPr>
          <a:lstStyle/>
          <a:p>
            <a:pPr algn="ctr"/>
            <a:r>
              <a:rPr lang="en-US" sz="3600" dirty="0"/>
              <a:t>Introduction to Generative Pretrained Transformers (GPTs)</a:t>
            </a:r>
          </a:p>
        </p:txBody>
      </p:sp>
      <p:pic>
        <p:nvPicPr>
          <p:cNvPr id="4" name="Content Placeholder 3" descr="A group of men working on a car&#10;&#10;AI-generated content may be incorrect.">
            <a:extLst>
              <a:ext uri="{FF2B5EF4-FFF2-40B4-BE49-F238E27FC236}">
                <a16:creationId xmlns:a16="http://schemas.microsoft.com/office/drawing/2014/main" id="{90EFF1E4-89F5-6CE4-F930-CF616EFFEA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1" r="14469" b="1"/>
          <a:stretch/>
        </p:blipFill>
        <p:spPr>
          <a:xfrm>
            <a:off x="838200" y="1690688"/>
            <a:ext cx="6895338" cy="4881261"/>
          </a:xfrm>
          <a:prstGeom prst="rect">
            <a:avLst/>
          </a:prstGeom>
        </p:spPr>
      </p:pic>
      <p:sp>
        <p:nvSpPr>
          <p:cNvPr id="5" name="TextBox 4">
            <a:extLst>
              <a:ext uri="{FF2B5EF4-FFF2-40B4-BE49-F238E27FC236}">
                <a16:creationId xmlns:a16="http://schemas.microsoft.com/office/drawing/2014/main" id="{F98EA10A-77D3-D475-77E4-088C59AEF2F1}"/>
              </a:ext>
            </a:extLst>
          </p:cNvPr>
          <p:cNvSpPr txBox="1"/>
          <p:nvPr/>
        </p:nvSpPr>
        <p:spPr>
          <a:xfrm>
            <a:off x="7632833" y="2807879"/>
            <a:ext cx="4646798" cy="1323439"/>
          </a:xfrm>
          <a:prstGeom prst="rect">
            <a:avLst/>
          </a:prstGeom>
          <a:noFill/>
        </p:spPr>
        <p:txBody>
          <a:bodyPr wrap="square" rtlCol="0">
            <a:spAutoFit/>
          </a:bodyPr>
          <a:lstStyle/>
          <a:p>
            <a:pPr algn="ctr"/>
            <a:r>
              <a:rPr lang="en-US" sz="4000" dirty="0">
                <a:ln w="0"/>
                <a:solidFill>
                  <a:schemeClr val="accent1"/>
                </a:solidFill>
                <a:effectLst>
                  <a:outerShdw blurRad="38100" dist="25400" dir="5400000" algn="ctr" rotWithShape="0">
                    <a:srgbClr val="6E747A">
                      <a:alpha val="43000"/>
                    </a:srgbClr>
                  </a:outerShdw>
                </a:effectLst>
              </a:rPr>
              <a:t>Not just </a:t>
            </a:r>
            <a:r>
              <a:rPr lang="en-US" sz="4000" i="1" u="sng" dirty="0">
                <a:ln w="0"/>
                <a:solidFill>
                  <a:schemeClr val="accent1"/>
                </a:solidFill>
                <a:effectLst>
                  <a:outerShdw blurRad="38100" dist="25400" dir="5400000" algn="ctr" rotWithShape="0">
                    <a:srgbClr val="6E747A">
                      <a:alpha val="43000"/>
                    </a:srgbClr>
                  </a:outerShdw>
                </a:effectLst>
              </a:rPr>
              <a:t>what</a:t>
            </a:r>
            <a:r>
              <a:rPr lang="en-US" sz="4000" i="1" dirty="0">
                <a:ln w="0"/>
                <a:solidFill>
                  <a:schemeClr val="accent1"/>
                </a:solidFill>
                <a:effectLst>
                  <a:outerShdw blurRad="38100" dist="25400" dir="5400000" algn="ctr" rotWithShape="0">
                    <a:srgbClr val="6E747A">
                      <a:alpha val="43000"/>
                    </a:srgbClr>
                  </a:outerShdw>
                </a:effectLst>
              </a:rPr>
              <a:t> </a:t>
            </a:r>
            <a:r>
              <a:rPr lang="en-US" sz="4000" dirty="0">
                <a:ln w="0"/>
                <a:solidFill>
                  <a:schemeClr val="accent1"/>
                </a:solidFill>
                <a:effectLst>
                  <a:outerShdw blurRad="38100" dist="25400" dir="5400000" algn="ctr" rotWithShape="0">
                    <a:srgbClr val="6E747A">
                      <a:alpha val="43000"/>
                    </a:srgbClr>
                  </a:outerShdw>
                </a:effectLst>
              </a:rPr>
              <a:t>to do, </a:t>
            </a:r>
          </a:p>
          <a:p>
            <a:pPr algn="ctr"/>
            <a:r>
              <a:rPr lang="en-US" sz="4000" dirty="0">
                <a:ln w="0"/>
                <a:solidFill>
                  <a:schemeClr val="accent1"/>
                </a:solidFill>
                <a:effectLst>
                  <a:outerShdw blurRad="38100" dist="25400" dir="5400000" algn="ctr" rotWithShape="0">
                    <a:srgbClr val="6E747A">
                      <a:alpha val="43000"/>
                    </a:srgbClr>
                  </a:outerShdw>
                </a:effectLst>
              </a:rPr>
              <a:t>but </a:t>
            </a:r>
            <a:r>
              <a:rPr lang="en-US" sz="4000" i="1" u="sng" dirty="0">
                <a:ln w="0"/>
                <a:solidFill>
                  <a:schemeClr val="accent1"/>
                </a:solidFill>
                <a:effectLst>
                  <a:outerShdw blurRad="38100" dist="25400" dir="5400000" algn="ctr" rotWithShape="0">
                    <a:srgbClr val="6E747A">
                      <a:alpha val="43000"/>
                    </a:srgbClr>
                  </a:outerShdw>
                </a:effectLst>
              </a:rPr>
              <a:t>why</a:t>
            </a:r>
            <a:r>
              <a:rPr lang="en-US" sz="4000" i="1" dirty="0">
                <a:ln w="0"/>
                <a:solidFill>
                  <a:schemeClr val="accent1"/>
                </a:solidFill>
                <a:effectLst>
                  <a:outerShdw blurRad="38100" dist="25400" dir="5400000" algn="ctr" rotWithShape="0">
                    <a:srgbClr val="6E747A">
                      <a:alpha val="43000"/>
                    </a:srgbClr>
                  </a:outerShdw>
                </a:effectLst>
              </a:rPr>
              <a:t> </a:t>
            </a:r>
            <a:r>
              <a:rPr lang="en-US" sz="4000" dirty="0">
                <a:ln w="0"/>
                <a:solidFill>
                  <a:schemeClr val="accent1"/>
                </a:solidFill>
                <a:effectLst>
                  <a:outerShdw blurRad="38100" dist="25400" dir="5400000" algn="ctr" rotWithShape="0">
                    <a:srgbClr val="6E747A">
                      <a:alpha val="43000"/>
                    </a:srgbClr>
                  </a:outerShdw>
                </a:effectLst>
              </a:rPr>
              <a:t>to do it</a:t>
            </a:r>
          </a:p>
        </p:txBody>
      </p:sp>
      <p:sp>
        <p:nvSpPr>
          <p:cNvPr id="3" name="TextBox 2">
            <a:extLst>
              <a:ext uri="{FF2B5EF4-FFF2-40B4-BE49-F238E27FC236}">
                <a16:creationId xmlns:a16="http://schemas.microsoft.com/office/drawing/2014/main" id="{6D4B1AAC-226A-1604-2ACA-2269E4B27803}"/>
              </a:ext>
            </a:extLst>
          </p:cNvPr>
          <p:cNvSpPr txBox="1"/>
          <p:nvPr/>
        </p:nvSpPr>
        <p:spPr>
          <a:xfrm>
            <a:off x="2835504" y="6571949"/>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3519333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106D-9356-469F-7930-266E698D9B0D}"/>
            </a:ext>
          </a:extLst>
        </p:cNvPr>
        <p:cNvGrpSpPr/>
        <p:nvPr/>
      </p:nvGrpSpPr>
      <p:grpSpPr>
        <a:xfrm>
          <a:off x="0" y="0"/>
          <a:ext cx="0" cy="0"/>
          <a:chOff x="0" y="0"/>
          <a:chExt cx="0" cy="0"/>
        </a:xfrm>
      </p:grpSpPr>
      <p:sp>
        <p:nvSpPr>
          <p:cNvPr id="6" name="Rectangle: Folded Corner 5">
            <a:extLst>
              <a:ext uri="{FF2B5EF4-FFF2-40B4-BE49-F238E27FC236}">
                <a16:creationId xmlns:a16="http://schemas.microsoft.com/office/drawing/2014/main" id="{5D900E92-7A27-EA9F-ACB7-6AB9D34B8433}"/>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E9B6DCB9-B21B-A3BD-83ED-52C87B64AE21}"/>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4F020105-A893-6B78-2346-E6DEA52AFAAB}"/>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6C747A4C-1DAC-BA79-E323-56AD9287EB91}"/>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1F2739F5-A6D3-C33D-49ED-ED08C10D6A15}"/>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DBDDCD48-2615-947C-D12A-9C58F2BA21A2}"/>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40D0B731-9423-0EA8-8629-5ED908926451}"/>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cxnSp>
        <p:nvCxnSpPr>
          <p:cNvPr id="24" name="Straight Connector 23">
            <a:extLst>
              <a:ext uri="{FF2B5EF4-FFF2-40B4-BE49-F238E27FC236}">
                <a16:creationId xmlns:a16="http://schemas.microsoft.com/office/drawing/2014/main" id="{C7EE991B-9377-1AC0-4E11-E3252216861F}"/>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9C80153-75E0-D1B8-C9B7-D292844C791B}"/>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47038FA-58B1-1E57-14B1-F3249AE9FE83}"/>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DCCF392-2ABA-1378-3E64-5E7C69C10163}"/>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3339F8AD-C1C3-22AC-C0F6-00A492AAB85B}"/>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F302ED5-E015-DEE7-C27A-2908DBE388CE}"/>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4C90F2B2-DCA9-910E-0E8B-62BA53A1C18C}"/>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D2DA329E-051B-4934-952A-BF5D59591B65}"/>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grpSp>
        <p:nvGrpSpPr>
          <p:cNvPr id="5" name="Group 4">
            <a:extLst>
              <a:ext uri="{FF2B5EF4-FFF2-40B4-BE49-F238E27FC236}">
                <a16:creationId xmlns:a16="http://schemas.microsoft.com/office/drawing/2014/main" id="{6BE9EA97-728A-CEDE-F900-CD93D0E8A2BA}"/>
              </a:ext>
            </a:extLst>
          </p:cNvPr>
          <p:cNvGrpSpPr/>
          <p:nvPr/>
        </p:nvGrpSpPr>
        <p:grpSpPr>
          <a:xfrm>
            <a:off x="179645" y="4251960"/>
            <a:ext cx="1935490" cy="457200"/>
            <a:chOff x="3019426" y="5414643"/>
            <a:chExt cx="1935490" cy="457200"/>
          </a:xfrm>
        </p:grpSpPr>
        <p:pic>
          <p:nvPicPr>
            <p:cNvPr id="9" name="Graphic 8" descr="Processor with solid fill">
              <a:extLst>
                <a:ext uri="{FF2B5EF4-FFF2-40B4-BE49-F238E27FC236}">
                  <a16:creationId xmlns:a16="http://schemas.microsoft.com/office/drawing/2014/main" id="{CF6FB56E-7B56-4298-A232-AF9E36D148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6" y="5414643"/>
              <a:ext cx="457200" cy="457200"/>
            </a:xfrm>
            <a:prstGeom prst="rect">
              <a:avLst/>
            </a:prstGeom>
          </p:spPr>
        </p:pic>
        <p:sp>
          <p:nvSpPr>
            <p:cNvPr id="13" name="TextBox 12">
              <a:extLst>
                <a:ext uri="{FF2B5EF4-FFF2-40B4-BE49-F238E27FC236}">
                  <a16:creationId xmlns:a16="http://schemas.microsoft.com/office/drawing/2014/main" id="{BD9C6780-3538-2F06-77C8-96D98267BA17}"/>
                </a:ext>
              </a:extLst>
            </p:cNvPr>
            <p:cNvSpPr txBox="1"/>
            <p:nvPr/>
          </p:nvSpPr>
          <p:spPr>
            <a:xfrm>
              <a:off x="3476626" y="5458577"/>
              <a:ext cx="1478290" cy="369332"/>
            </a:xfrm>
            <a:prstGeom prst="rect">
              <a:avLst/>
            </a:prstGeom>
            <a:noFill/>
          </p:spPr>
          <p:txBody>
            <a:bodyPr wrap="none" rtlCol="0">
              <a:spAutoFit/>
            </a:bodyPr>
            <a:lstStyle/>
            <a:p>
              <a:r>
                <a:rPr lang="en-US" dirty="0"/>
                <a:t>= LLM output</a:t>
              </a:r>
            </a:p>
          </p:txBody>
        </p:sp>
      </p:grpSp>
      <p:pic>
        <p:nvPicPr>
          <p:cNvPr id="19" name="Graphic 18" descr="Processor with solid fill">
            <a:extLst>
              <a:ext uri="{FF2B5EF4-FFF2-40B4-BE49-F238E27FC236}">
                <a16:creationId xmlns:a16="http://schemas.microsoft.com/office/drawing/2014/main" id="{C5B85248-E750-8F15-0BB0-E48F53D84E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9882" y="3803359"/>
            <a:ext cx="457200" cy="457200"/>
          </a:xfrm>
          <a:prstGeom prst="rect">
            <a:avLst/>
          </a:prstGeom>
        </p:spPr>
      </p:pic>
      <p:sp>
        <p:nvSpPr>
          <p:cNvPr id="22" name="Rectangle: Folded Corner 21">
            <a:extLst>
              <a:ext uri="{FF2B5EF4-FFF2-40B4-BE49-F238E27FC236}">
                <a16:creationId xmlns:a16="http://schemas.microsoft.com/office/drawing/2014/main" id="{376320E6-2565-7EA7-F726-AA58CE6C245C}"/>
              </a:ext>
            </a:extLst>
          </p:cNvPr>
          <p:cNvSpPr/>
          <p:nvPr/>
        </p:nvSpPr>
        <p:spPr>
          <a:xfrm>
            <a:off x="8168731"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Score Report</a:t>
            </a:r>
          </a:p>
        </p:txBody>
      </p:sp>
      <p:cxnSp>
        <p:nvCxnSpPr>
          <p:cNvPr id="25" name="Straight Arrow Connector 24">
            <a:extLst>
              <a:ext uri="{FF2B5EF4-FFF2-40B4-BE49-F238E27FC236}">
                <a16:creationId xmlns:a16="http://schemas.microsoft.com/office/drawing/2014/main" id="{CD171B53-5353-2385-98B1-0857BFBCDC17}"/>
              </a:ext>
            </a:extLst>
          </p:cNvPr>
          <p:cNvCxnSpPr>
            <a:cxnSpLocks/>
            <a:endCxn id="14" idx="3"/>
          </p:cNvCxnSpPr>
          <p:nvPr/>
        </p:nvCxnSpPr>
        <p:spPr>
          <a:xfrm flipH="1">
            <a:off x="7156886" y="5569175"/>
            <a:ext cx="1011845"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 name="Graphic 30" descr="Processor with solid fill">
            <a:extLst>
              <a:ext uri="{FF2B5EF4-FFF2-40B4-BE49-F238E27FC236}">
                <a16:creationId xmlns:a16="http://schemas.microsoft.com/office/drawing/2014/main" id="{54822D55-E4A8-181A-B609-CCF0F78508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8731" y="5944075"/>
            <a:ext cx="457200" cy="457200"/>
          </a:xfrm>
          <a:prstGeom prst="rect">
            <a:avLst/>
          </a:prstGeom>
        </p:spPr>
      </p:pic>
      <p:sp>
        <p:nvSpPr>
          <p:cNvPr id="28" name="Rectangle: Folded Corner 27">
            <a:extLst>
              <a:ext uri="{FF2B5EF4-FFF2-40B4-BE49-F238E27FC236}">
                <a16:creationId xmlns:a16="http://schemas.microsoft.com/office/drawing/2014/main" id="{875C6665-935E-2647-B2E9-CF072E2B7DF2}"/>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Folded Corner 28">
            <a:extLst>
              <a:ext uri="{FF2B5EF4-FFF2-40B4-BE49-F238E27FC236}">
                <a16:creationId xmlns:a16="http://schemas.microsoft.com/office/drawing/2014/main" id="{6B3E5A37-C30A-8B5B-D876-1C5D8F14CA52}"/>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Folded Corner 31">
            <a:extLst>
              <a:ext uri="{FF2B5EF4-FFF2-40B4-BE49-F238E27FC236}">
                <a16:creationId xmlns:a16="http://schemas.microsoft.com/office/drawing/2014/main" id="{C7F65EDD-5BC9-1DC5-516B-5E9DF70549E1}"/>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34" name="Straight Arrow Connector 33">
            <a:extLst>
              <a:ext uri="{FF2B5EF4-FFF2-40B4-BE49-F238E27FC236}">
                <a16:creationId xmlns:a16="http://schemas.microsoft.com/office/drawing/2014/main" id="{5EB1AF62-F995-3EE3-4DBD-4F91DA28B1BB}"/>
              </a:ext>
            </a:extLst>
          </p:cNvPr>
          <p:cNvCxnSpPr>
            <a:cxnSpLocks/>
            <a:stCxn id="32" idx="1"/>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35" name="Graphic 34" descr="Processor with solid fill">
            <a:extLst>
              <a:ext uri="{FF2B5EF4-FFF2-40B4-BE49-F238E27FC236}">
                <a16:creationId xmlns:a16="http://schemas.microsoft.com/office/drawing/2014/main" id="{1C89B2CB-C045-95C1-31EE-C753F78970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2643" y="3813645"/>
            <a:ext cx="457200" cy="457200"/>
          </a:xfrm>
          <a:prstGeom prst="rect">
            <a:avLst/>
          </a:prstGeom>
        </p:spPr>
      </p:pic>
    </p:spTree>
    <p:extLst>
      <p:ext uri="{BB962C8B-B14F-4D97-AF65-F5344CB8AC3E}">
        <p14:creationId xmlns:p14="http://schemas.microsoft.com/office/powerpoint/2010/main" val="2272071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7A56B-926E-3559-4BB8-99C6BCA75DC5}"/>
            </a:ext>
          </a:extLst>
        </p:cNvPr>
        <p:cNvGrpSpPr/>
        <p:nvPr/>
      </p:nvGrpSpPr>
      <p:grpSpPr>
        <a:xfrm>
          <a:off x="0" y="0"/>
          <a:ext cx="0" cy="0"/>
          <a:chOff x="0" y="0"/>
          <a:chExt cx="0" cy="0"/>
        </a:xfrm>
      </p:grpSpPr>
      <p:sp>
        <p:nvSpPr>
          <p:cNvPr id="47" name="Rectangle: Folded Corner 46">
            <a:extLst>
              <a:ext uri="{FF2B5EF4-FFF2-40B4-BE49-F238E27FC236}">
                <a16:creationId xmlns:a16="http://schemas.microsoft.com/office/drawing/2014/main" id="{04CDEA49-EEC1-62A0-BC80-88D778874289}"/>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Folded Corner 45">
            <a:extLst>
              <a:ext uri="{FF2B5EF4-FFF2-40B4-BE49-F238E27FC236}">
                <a16:creationId xmlns:a16="http://schemas.microsoft.com/office/drawing/2014/main" id="{10D1E1CA-1663-FB3E-DB4A-456D082C75D0}"/>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Folded Corner 5">
            <a:extLst>
              <a:ext uri="{FF2B5EF4-FFF2-40B4-BE49-F238E27FC236}">
                <a16:creationId xmlns:a16="http://schemas.microsoft.com/office/drawing/2014/main" id="{359A6FB9-FE25-845D-0F4A-3F9C0F02A4C0}"/>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8B359469-174C-2B90-A976-98A80AAECC03}"/>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6B36A69B-9B26-4660-9749-B35E302CAC3B}"/>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F088AA44-0FB6-067F-69E4-C6435057855A}"/>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15E52589-75C5-69FE-D1DC-29D255D8E1DF}"/>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167E2D46-FED3-249B-9FBE-DD57060CF266}"/>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AEED9BE8-99F1-5CE5-C0A6-BED06370EB13}"/>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sp>
        <p:nvSpPr>
          <p:cNvPr id="16" name="Rectangle: Folded Corner 15">
            <a:extLst>
              <a:ext uri="{FF2B5EF4-FFF2-40B4-BE49-F238E27FC236}">
                <a16:creationId xmlns:a16="http://schemas.microsoft.com/office/drawing/2014/main" id="{8DB23E24-D267-D0CA-D65C-8808EF4BAB71}"/>
              </a:ext>
            </a:extLst>
          </p:cNvPr>
          <p:cNvSpPr/>
          <p:nvPr/>
        </p:nvSpPr>
        <p:spPr>
          <a:xfrm>
            <a:off x="81687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Synthesize Class Output</a:t>
            </a:r>
          </a:p>
        </p:txBody>
      </p:sp>
      <p:sp>
        <p:nvSpPr>
          <p:cNvPr id="17" name="Rectangle: Folded Corner 16">
            <a:extLst>
              <a:ext uri="{FF2B5EF4-FFF2-40B4-BE49-F238E27FC236}">
                <a16:creationId xmlns:a16="http://schemas.microsoft.com/office/drawing/2014/main" id="{25510D5E-DDA8-5DD6-509B-6F53486415C6}"/>
              </a:ext>
            </a:extLst>
          </p:cNvPr>
          <p:cNvSpPr/>
          <p:nvPr/>
        </p:nvSpPr>
        <p:spPr>
          <a:xfrm>
            <a:off x="10555315"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Aggregate </a:t>
            </a:r>
          </a:p>
          <a:p>
            <a:pPr algn="ctr"/>
            <a:r>
              <a:rPr lang="en-US" dirty="0">
                <a:solidFill>
                  <a:schemeClr val="tx1"/>
                </a:solidFill>
              </a:rPr>
              <a:t>Student Results</a:t>
            </a:r>
          </a:p>
        </p:txBody>
      </p:sp>
      <p:sp>
        <p:nvSpPr>
          <p:cNvPr id="18" name="Rectangle: Folded Corner 17">
            <a:extLst>
              <a:ext uri="{FF2B5EF4-FFF2-40B4-BE49-F238E27FC236}">
                <a16:creationId xmlns:a16="http://schemas.microsoft.com/office/drawing/2014/main" id="{990F8F07-8A73-CD74-2392-82444EF10647}"/>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24" name="Straight Connector 23">
            <a:extLst>
              <a:ext uri="{FF2B5EF4-FFF2-40B4-BE49-F238E27FC236}">
                <a16:creationId xmlns:a16="http://schemas.microsoft.com/office/drawing/2014/main" id="{3ED1BF09-3D24-27E1-0BAA-6381E1FD095F}"/>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05353A6-2248-99D2-4917-112A07EEA6C5}"/>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840D0CE-CB19-ACFF-361D-12CCB5FBB5EC}"/>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DAA48833-3AB9-D67B-C60A-29B901269B29}"/>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F470EE8F-B854-CB00-F814-30C818B45E63}"/>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DFBA5604-469A-4012-E1C7-FBA6FA85F36B}"/>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C8CF4FE-9061-5C1B-F308-4A2327933510}"/>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55144E78-AACB-B629-14A7-EE23E4E9D536}"/>
              </a:ext>
            </a:extLst>
          </p:cNvPr>
          <p:cNvCxnSpPr>
            <a:cxnSpLocks/>
            <a:stCxn id="18" idx="1"/>
            <a:endCxn id="12" idx="3"/>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11719875-6E1B-69DA-E07A-442A28DE5685}"/>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cxnSp>
        <p:nvCxnSpPr>
          <p:cNvPr id="3" name="Straight Arrow Connector 2">
            <a:extLst>
              <a:ext uri="{FF2B5EF4-FFF2-40B4-BE49-F238E27FC236}">
                <a16:creationId xmlns:a16="http://schemas.microsoft.com/office/drawing/2014/main" id="{D977AE39-0B80-9C6B-D99C-E640A106CA1D}"/>
              </a:ext>
            </a:extLst>
          </p:cNvPr>
          <p:cNvCxnSpPr>
            <a:cxnSpLocks/>
            <a:stCxn id="16" idx="2"/>
            <a:endCxn id="18" idx="0"/>
          </p:cNvCxnSpPr>
          <p:nvPr/>
        </p:nvCxnSpPr>
        <p:spPr>
          <a:xfrm>
            <a:off x="8854531" y="2111785"/>
            <a:ext cx="6096"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3FC68551-10C6-F37A-0272-5644CC91D770}"/>
              </a:ext>
            </a:extLst>
          </p:cNvPr>
          <p:cNvCxnSpPr>
            <a:cxnSpLocks/>
            <a:stCxn id="17" idx="1"/>
            <a:endCxn id="16" idx="3"/>
          </p:cNvCxnSpPr>
          <p:nvPr/>
        </p:nvCxnSpPr>
        <p:spPr>
          <a:xfrm flipH="1">
            <a:off x="9540331" y="1288825"/>
            <a:ext cx="1014984"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EAF1BFAA-9B14-025F-5357-06195360312C}"/>
              </a:ext>
            </a:extLst>
          </p:cNvPr>
          <p:cNvGrpSpPr/>
          <p:nvPr/>
        </p:nvGrpSpPr>
        <p:grpSpPr>
          <a:xfrm>
            <a:off x="179645" y="4251960"/>
            <a:ext cx="1935490" cy="457200"/>
            <a:chOff x="3019426" y="5414643"/>
            <a:chExt cx="1935490" cy="457200"/>
          </a:xfrm>
        </p:grpSpPr>
        <p:pic>
          <p:nvPicPr>
            <p:cNvPr id="9" name="Graphic 8" descr="Processor with solid fill">
              <a:extLst>
                <a:ext uri="{FF2B5EF4-FFF2-40B4-BE49-F238E27FC236}">
                  <a16:creationId xmlns:a16="http://schemas.microsoft.com/office/drawing/2014/main" id="{0B53FAFE-6172-91BA-08A1-6131D2065C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6" y="5414643"/>
              <a:ext cx="457200" cy="457200"/>
            </a:xfrm>
            <a:prstGeom prst="rect">
              <a:avLst/>
            </a:prstGeom>
          </p:spPr>
        </p:pic>
        <p:sp>
          <p:nvSpPr>
            <p:cNvPr id="13" name="TextBox 12">
              <a:extLst>
                <a:ext uri="{FF2B5EF4-FFF2-40B4-BE49-F238E27FC236}">
                  <a16:creationId xmlns:a16="http://schemas.microsoft.com/office/drawing/2014/main" id="{B3B9A541-A88A-BE76-4081-9A684A4D1752}"/>
                </a:ext>
              </a:extLst>
            </p:cNvPr>
            <p:cNvSpPr txBox="1"/>
            <p:nvPr/>
          </p:nvSpPr>
          <p:spPr>
            <a:xfrm>
              <a:off x="3476626" y="5458577"/>
              <a:ext cx="1478290" cy="369332"/>
            </a:xfrm>
            <a:prstGeom prst="rect">
              <a:avLst/>
            </a:prstGeom>
            <a:noFill/>
          </p:spPr>
          <p:txBody>
            <a:bodyPr wrap="none" rtlCol="0">
              <a:spAutoFit/>
            </a:bodyPr>
            <a:lstStyle/>
            <a:p>
              <a:r>
                <a:rPr lang="en-US" dirty="0"/>
                <a:t>= LLM output</a:t>
              </a:r>
            </a:p>
          </p:txBody>
        </p:sp>
      </p:grpSp>
      <p:pic>
        <p:nvPicPr>
          <p:cNvPr id="19" name="Graphic 18" descr="Processor with solid fill">
            <a:extLst>
              <a:ext uri="{FF2B5EF4-FFF2-40B4-BE49-F238E27FC236}">
                <a16:creationId xmlns:a16="http://schemas.microsoft.com/office/drawing/2014/main" id="{05708316-2ECE-494D-35BB-1AE706D4E0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9882" y="3803359"/>
            <a:ext cx="457200" cy="457200"/>
          </a:xfrm>
          <a:prstGeom prst="rect">
            <a:avLst/>
          </a:prstGeom>
        </p:spPr>
      </p:pic>
      <p:pic>
        <p:nvPicPr>
          <p:cNvPr id="20" name="Graphic 19" descr="Processor with solid fill">
            <a:extLst>
              <a:ext uri="{FF2B5EF4-FFF2-40B4-BE49-F238E27FC236}">
                <a16:creationId xmlns:a16="http://schemas.microsoft.com/office/drawing/2014/main" id="{D76C1E91-4825-0912-543A-B81F05A9FC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2643" y="3813645"/>
            <a:ext cx="457200" cy="457200"/>
          </a:xfrm>
          <a:prstGeom prst="rect">
            <a:avLst/>
          </a:prstGeom>
        </p:spPr>
      </p:pic>
      <p:pic>
        <p:nvPicPr>
          <p:cNvPr id="21" name="Graphic 20" descr="Processor with solid fill">
            <a:extLst>
              <a:ext uri="{FF2B5EF4-FFF2-40B4-BE49-F238E27FC236}">
                <a16:creationId xmlns:a16="http://schemas.microsoft.com/office/drawing/2014/main" id="{788FF0CA-C605-A02D-9607-9BAA62A7D7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1990" y="1691400"/>
            <a:ext cx="457200" cy="457200"/>
          </a:xfrm>
          <a:prstGeom prst="rect">
            <a:avLst/>
          </a:prstGeom>
        </p:spPr>
      </p:pic>
      <p:sp>
        <p:nvSpPr>
          <p:cNvPr id="22" name="Rectangle: Folded Corner 21">
            <a:extLst>
              <a:ext uri="{FF2B5EF4-FFF2-40B4-BE49-F238E27FC236}">
                <a16:creationId xmlns:a16="http://schemas.microsoft.com/office/drawing/2014/main" id="{1DB9C4DC-9A39-858B-D0FF-8D26662AF83B}"/>
              </a:ext>
            </a:extLst>
          </p:cNvPr>
          <p:cNvSpPr/>
          <p:nvPr/>
        </p:nvSpPr>
        <p:spPr>
          <a:xfrm>
            <a:off x="8168731"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Score Report</a:t>
            </a:r>
          </a:p>
        </p:txBody>
      </p:sp>
      <p:cxnSp>
        <p:nvCxnSpPr>
          <p:cNvPr id="25" name="Straight Arrow Connector 24">
            <a:extLst>
              <a:ext uri="{FF2B5EF4-FFF2-40B4-BE49-F238E27FC236}">
                <a16:creationId xmlns:a16="http://schemas.microsoft.com/office/drawing/2014/main" id="{21992275-5945-FA2C-212E-AA990EE958B6}"/>
              </a:ext>
            </a:extLst>
          </p:cNvPr>
          <p:cNvCxnSpPr>
            <a:cxnSpLocks/>
            <a:endCxn id="14" idx="3"/>
          </p:cNvCxnSpPr>
          <p:nvPr/>
        </p:nvCxnSpPr>
        <p:spPr>
          <a:xfrm flipH="1">
            <a:off x="7156886" y="5569175"/>
            <a:ext cx="1011845"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 name="Graphic 30" descr="Processor with solid fill">
            <a:extLst>
              <a:ext uri="{FF2B5EF4-FFF2-40B4-BE49-F238E27FC236}">
                <a16:creationId xmlns:a16="http://schemas.microsoft.com/office/drawing/2014/main" id="{25318B54-B348-7193-4BD6-96F54F1CFC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8731" y="5944075"/>
            <a:ext cx="457200" cy="457200"/>
          </a:xfrm>
          <a:prstGeom prst="rect">
            <a:avLst/>
          </a:prstGeom>
        </p:spPr>
      </p:pic>
    </p:spTree>
    <p:extLst>
      <p:ext uri="{BB962C8B-B14F-4D97-AF65-F5344CB8AC3E}">
        <p14:creationId xmlns:p14="http://schemas.microsoft.com/office/powerpoint/2010/main" val="1609832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44E14-6321-498C-5081-5B798A48E8E9}"/>
            </a:ext>
          </a:extLst>
        </p:cNvPr>
        <p:cNvGrpSpPr/>
        <p:nvPr/>
      </p:nvGrpSpPr>
      <p:grpSpPr>
        <a:xfrm>
          <a:off x="0" y="0"/>
          <a:ext cx="0" cy="0"/>
          <a:chOff x="0" y="0"/>
          <a:chExt cx="0" cy="0"/>
        </a:xfrm>
      </p:grpSpPr>
      <p:sp>
        <p:nvSpPr>
          <p:cNvPr id="47" name="Rectangle: Folded Corner 46">
            <a:extLst>
              <a:ext uri="{FF2B5EF4-FFF2-40B4-BE49-F238E27FC236}">
                <a16:creationId xmlns:a16="http://schemas.microsoft.com/office/drawing/2014/main" id="{33EFD875-6A7F-F202-7CDA-CBBF460A0F5A}"/>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Folded Corner 45">
            <a:extLst>
              <a:ext uri="{FF2B5EF4-FFF2-40B4-BE49-F238E27FC236}">
                <a16:creationId xmlns:a16="http://schemas.microsoft.com/office/drawing/2014/main" id="{1D1EA3B4-397B-21C2-6C0B-029C5477BA3C}"/>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Folded Corner 5">
            <a:extLst>
              <a:ext uri="{FF2B5EF4-FFF2-40B4-BE49-F238E27FC236}">
                <a16:creationId xmlns:a16="http://schemas.microsoft.com/office/drawing/2014/main" id="{E4CA7A05-4F84-FC77-7585-9E71394B0FB5}"/>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FD3C13D0-C278-FAE2-1B0E-88059DB601DE}"/>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CC29E76D-C88A-6A9F-B376-5008F2E8B729}"/>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80675DA0-AA05-CE14-AFE3-9ADD469998BA}"/>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83FAFFFF-B703-700C-C095-98889AA96896}"/>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8443DEDE-08F4-578B-2A92-6319499A7AB7}"/>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15D9CAEF-D24A-DA20-4CCE-C82EB6E6D781}"/>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sp>
        <p:nvSpPr>
          <p:cNvPr id="16" name="Rectangle: Folded Corner 15">
            <a:extLst>
              <a:ext uri="{FF2B5EF4-FFF2-40B4-BE49-F238E27FC236}">
                <a16:creationId xmlns:a16="http://schemas.microsoft.com/office/drawing/2014/main" id="{FF56384F-ADA0-19A0-73AE-DAFF9ECD79E9}"/>
              </a:ext>
            </a:extLst>
          </p:cNvPr>
          <p:cNvSpPr/>
          <p:nvPr/>
        </p:nvSpPr>
        <p:spPr>
          <a:xfrm>
            <a:off x="81687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Synthesize Class Output</a:t>
            </a:r>
          </a:p>
        </p:txBody>
      </p:sp>
      <p:sp>
        <p:nvSpPr>
          <p:cNvPr id="17" name="Rectangle: Folded Corner 16">
            <a:extLst>
              <a:ext uri="{FF2B5EF4-FFF2-40B4-BE49-F238E27FC236}">
                <a16:creationId xmlns:a16="http://schemas.microsoft.com/office/drawing/2014/main" id="{C6863B69-37E1-2236-56BE-08847643188A}"/>
              </a:ext>
            </a:extLst>
          </p:cNvPr>
          <p:cNvSpPr/>
          <p:nvPr/>
        </p:nvSpPr>
        <p:spPr>
          <a:xfrm>
            <a:off x="10555315"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Aggregate </a:t>
            </a:r>
          </a:p>
          <a:p>
            <a:pPr algn="ctr"/>
            <a:r>
              <a:rPr lang="en-US" dirty="0">
                <a:solidFill>
                  <a:schemeClr val="tx1"/>
                </a:solidFill>
              </a:rPr>
              <a:t>Student Results</a:t>
            </a:r>
          </a:p>
        </p:txBody>
      </p:sp>
      <p:sp>
        <p:nvSpPr>
          <p:cNvPr id="18" name="Rectangle: Folded Corner 17">
            <a:extLst>
              <a:ext uri="{FF2B5EF4-FFF2-40B4-BE49-F238E27FC236}">
                <a16:creationId xmlns:a16="http://schemas.microsoft.com/office/drawing/2014/main" id="{43FD0B72-06EC-5858-BB57-2C5E65455E84}"/>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24" name="Straight Connector 23">
            <a:extLst>
              <a:ext uri="{FF2B5EF4-FFF2-40B4-BE49-F238E27FC236}">
                <a16:creationId xmlns:a16="http://schemas.microsoft.com/office/drawing/2014/main" id="{11652D1B-509B-F92C-FDB5-ACCF784C5369}"/>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14476DC-3EE1-0710-B383-A00404AD64AD}"/>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4B33D09-283F-72A1-9511-7ABCAA9A93FE}"/>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A9AE398-9230-110E-800B-7104677FA51A}"/>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AB7C410-E358-F5E6-9E9D-6ED70C0C09A5}"/>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68CF7DF7-60E4-9E38-48D9-D06367C38F63}"/>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5E7E459-5F9B-099E-848F-0AD57AD92308}"/>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02CA07E6-9F07-C62E-84D4-A68FBE1151D9}"/>
              </a:ext>
            </a:extLst>
          </p:cNvPr>
          <p:cNvCxnSpPr>
            <a:cxnSpLocks/>
            <a:stCxn id="18" idx="1"/>
            <a:endCxn id="12" idx="3"/>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95FF2EE9-9662-CFB4-E738-5D2A6F625AF2}"/>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cxnSp>
        <p:nvCxnSpPr>
          <p:cNvPr id="3" name="Straight Arrow Connector 2">
            <a:extLst>
              <a:ext uri="{FF2B5EF4-FFF2-40B4-BE49-F238E27FC236}">
                <a16:creationId xmlns:a16="http://schemas.microsoft.com/office/drawing/2014/main" id="{8BB6709C-2057-A9E3-3D23-1E0295061251}"/>
              </a:ext>
            </a:extLst>
          </p:cNvPr>
          <p:cNvCxnSpPr>
            <a:cxnSpLocks/>
            <a:stCxn id="16" idx="2"/>
            <a:endCxn id="18" idx="0"/>
          </p:cNvCxnSpPr>
          <p:nvPr/>
        </p:nvCxnSpPr>
        <p:spPr>
          <a:xfrm>
            <a:off x="8854531" y="2111785"/>
            <a:ext cx="6096"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9ECCC4F-86B5-D448-F9EA-ADD88FB40B51}"/>
              </a:ext>
            </a:extLst>
          </p:cNvPr>
          <p:cNvCxnSpPr>
            <a:cxnSpLocks/>
            <a:stCxn id="17" idx="1"/>
            <a:endCxn id="16" idx="3"/>
          </p:cNvCxnSpPr>
          <p:nvPr/>
        </p:nvCxnSpPr>
        <p:spPr>
          <a:xfrm flipH="1">
            <a:off x="9540331" y="1288825"/>
            <a:ext cx="1014984"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E801CBF-450A-C5C6-0C3C-3BDFE4A8CF06}"/>
              </a:ext>
            </a:extLst>
          </p:cNvPr>
          <p:cNvCxnSpPr/>
          <p:nvPr/>
        </p:nvCxnSpPr>
        <p:spPr>
          <a:xfrm flipV="1">
            <a:off x="11220177" y="211178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A8C7A8E-5156-E60C-DC34-EE046FC9E577}"/>
              </a:ext>
            </a:extLst>
          </p:cNvPr>
          <p:cNvSpPr txBox="1"/>
          <p:nvPr/>
        </p:nvSpPr>
        <p:spPr>
          <a:xfrm>
            <a:off x="9976557" y="3529797"/>
            <a:ext cx="2313389" cy="923330"/>
          </a:xfrm>
          <a:prstGeom prst="rect">
            <a:avLst/>
          </a:prstGeom>
          <a:noFill/>
        </p:spPr>
        <p:txBody>
          <a:bodyPr wrap="none" rtlCol="0">
            <a:spAutoFit/>
          </a:bodyPr>
          <a:lstStyle/>
          <a:p>
            <a:pPr algn="ctr"/>
            <a:r>
              <a:rPr lang="en-US" dirty="0"/>
              <a:t>Curriculum Revision?</a:t>
            </a:r>
          </a:p>
          <a:p>
            <a:pPr algn="ctr"/>
            <a:r>
              <a:rPr lang="en-US" dirty="0"/>
              <a:t>Remediation?</a:t>
            </a:r>
          </a:p>
          <a:p>
            <a:pPr algn="ctr"/>
            <a:r>
              <a:rPr lang="en-US" dirty="0"/>
              <a:t>Accreditation Help?</a:t>
            </a:r>
          </a:p>
        </p:txBody>
      </p:sp>
      <p:grpSp>
        <p:nvGrpSpPr>
          <p:cNvPr id="5" name="Group 4">
            <a:extLst>
              <a:ext uri="{FF2B5EF4-FFF2-40B4-BE49-F238E27FC236}">
                <a16:creationId xmlns:a16="http://schemas.microsoft.com/office/drawing/2014/main" id="{1373C33A-A317-BDC3-83A4-93CF2EB773FE}"/>
              </a:ext>
            </a:extLst>
          </p:cNvPr>
          <p:cNvGrpSpPr/>
          <p:nvPr/>
        </p:nvGrpSpPr>
        <p:grpSpPr>
          <a:xfrm>
            <a:off x="179645" y="4251960"/>
            <a:ext cx="1935490" cy="457200"/>
            <a:chOff x="3019426" y="5414643"/>
            <a:chExt cx="1935490" cy="457200"/>
          </a:xfrm>
        </p:grpSpPr>
        <p:pic>
          <p:nvPicPr>
            <p:cNvPr id="9" name="Graphic 8" descr="Processor with solid fill">
              <a:extLst>
                <a:ext uri="{FF2B5EF4-FFF2-40B4-BE49-F238E27FC236}">
                  <a16:creationId xmlns:a16="http://schemas.microsoft.com/office/drawing/2014/main" id="{58E75215-2B77-BDF3-A480-D4B1006B5F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426" y="5414643"/>
              <a:ext cx="457200" cy="457200"/>
            </a:xfrm>
            <a:prstGeom prst="rect">
              <a:avLst/>
            </a:prstGeom>
          </p:spPr>
        </p:pic>
        <p:sp>
          <p:nvSpPr>
            <p:cNvPr id="13" name="TextBox 12">
              <a:extLst>
                <a:ext uri="{FF2B5EF4-FFF2-40B4-BE49-F238E27FC236}">
                  <a16:creationId xmlns:a16="http://schemas.microsoft.com/office/drawing/2014/main" id="{A6F8F355-B4A6-8724-DCB1-86FC094C8A43}"/>
                </a:ext>
              </a:extLst>
            </p:cNvPr>
            <p:cNvSpPr txBox="1"/>
            <p:nvPr/>
          </p:nvSpPr>
          <p:spPr>
            <a:xfrm>
              <a:off x="3476626" y="5458577"/>
              <a:ext cx="1478290" cy="369332"/>
            </a:xfrm>
            <a:prstGeom prst="rect">
              <a:avLst/>
            </a:prstGeom>
            <a:noFill/>
          </p:spPr>
          <p:txBody>
            <a:bodyPr wrap="none" rtlCol="0">
              <a:spAutoFit/>
            </a:bodyPr>
            <a:lstStyle/>
            <a:p>
              <a:r>
                <a:rPr lang="en-US" dirty="0"/>
                <a:t>= LLM output</a:t>
              </a:r>
            </a:p>
          </p:txBody>
        </p:sp>
      </p:grpSp>
      <p:pic>
        <p:nvPicPr>
          <p:cNvPr id="19" name="Graphic 18" descr="Processor with solid fill">
            <a:extLst>
              <a:ext uri="{FF2B5EF4-FFF2-40B4-BE49-F238E27FC236}">
                <a16:creationId xmlns:a16="http://schemas.microsoft.com/office/drawing/2014/main" id="{9395AFCB-57C9-2E2C-DFBD-82EBD5F957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9882" y="3803359"/>
            <a:ext cx="457200" cy="457200"/>
          </a:xfrm>
          <a:prstGeom prst="rect">
            <a:avLst/>
          </a:prstGeom>
        </p:spPr>
      </p:pic>
      <p:pic>
        <p:nvPicPr>
          <p:cNvPr id="20" name="Graphic 19" descr="Processor with solid fill">
            <a:extLst>
              <a:ext uri="{FF2B5EF4-FFF2-40B4-BE49-F238E27FC236}">
                <a16:creationId xmlns:a16="http://schemas.microsoft.com/office/drawing/2014/main" id="{CE7B8226-3861-ABF8-03D5-8EE7B60619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2643" y="3813645"/>
            <a:ext cx="457200" cy="457200"/>
          </a:xfrm>
          <a:prstGeom prst="rect">
            <a:avLst/>
          </a:prstGeom>
        </p:spPr>
      </p:pic>
      <p:pic>
        <p:nvPicPr>
          <p:cNvPr id="21" name="Graphic 20" descr="Processor with solid fill">
            <a:extLst>
              <a:ext uri="{FF2B5EF4-FFF2-40B4-BE49-F238E27FC236}">
                <a16:creationId xmlns:a16="http://schemas.microsoft.com/office/drawing/2014/main" id="{00F16EBA-4DBB-0D94-1468-29C6C29685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61990" y="1691400"/>
            <a:ext cx="457200" cy="457200"/>
          </a:xfrm>
          <a:prstGeom prst="rect">
            <a:avLst/>
          </a:prstGeom>
        </p:spPr>
      </p:pic>
      <p:sp>
        <p:nvSpPr>
          <p:cNvPr id="22" name="Rectangle: Folded Corner 21">
            <a:extLst>
              <a:ext uri="{FF2B5EF4-FFF2-40B4-BE49-F238E27FC236}">
                <a16:creationId xmlns:a16="http://schemas.microsoft.com/office/drawing/2014/main" id="{ED954850-DE4E-3C82-D694-2DE3027BE456}"/>
              </a:ext>
            </a:extLst>
          </p:cNvPr>
          <p:cNvSpPr/>
          <p:nvPr/>
        </p:nvSpPr>
        <p:spPr>
          <a:xfrm>
            <a:off x="8168731"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Score Report</a:t>
            </a:r>
          </a:p>
        </p:txBody>
      </p:sp>
      <p:cxnSp>
        <p:nvCxnSpPr>
          <p:cNvPr id="25" name="Straight Arrow Connector 24">
            <a:extLst>
              <a:ext uri="{FF2B5EF4-FFF2-40B4-BE49-F238E27FC236}">
                <a16:creationId xmlns:a16="http://schemas.microsoft.com/office/drawing/2014/main" id="{D034F910-63D6-0FD2-0F3E-EEB13C10D892}"/>
              </a:ext>
            </a:extLst>
          </p:cNvPr>
          <p:cNvCxnSpPr>
            <a:cxnSpLocks/>
            <a:endCxn id="14" idx="3"/>
          </p:cNvCxnSpPr>
          <p:nvPr/>
        </p:nvCxnSpPr>
        <p:spPr>
          <a:xfrm flipH="1">
            <a:off x="7156886" y="5569175"/>
            <a:ext cx="1011845"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31" name="Graphic 30" descr="Processor with solid fill">
            <a:extLst>
              <a:ext uri="{FF2B5EF4-FFF2-40B4-BE49-F238E27FC236}">
                <a16:creationId xmlns:a16="http://schemas.microsoft.com/office/drawing/2014/main" id="{02355FA2-8ACD-2C0C-889A-62ADB67AB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68731" y="5944075"/>
            <a:ext cx="457200" cy="457200"/>
          </a:xfrm>
          <a:prstGeom prst="rect">
            <a:avLst/>
          </a:prstGeom>
        </p:spPr>
      </p:pic>
    </p:spTree>
    <p:extLst>
      <p:ext uri="{BB962C8B-B14F-4D97-AF65-F5344CB8AC3E}">
        <p14:creationId xmlns:p14="http://schemas.microsoft.com/office/powerpoint/2010/main" val="4238794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81EAC-9A0C-2162-0740-719B759623FD}"/>
              </a:ext>
            </a:extLst>
          </p:cNvPr>
          <p:cNvSpPr>
            <a:spLocks noGrp="1"/>
          </p:cNvSpPr>
          <p:nvPr>
            <p:ph type="title"/>
          </p:nvPr>
        </p:nvSpPr>
        <p:spPr/>
        <p:txBody>
          <a:bodyPr/>
          <a:lstStyle/>
          <a:p>
            <a:r>
              <a:rPr lang="en-US" dirty="0"/>
              <a:t>Prompt Chaining</a:t>
            </a:r>
          </a:p>
        </p:txBody>
      </p:sp>
      <p:sp>
        <p:nvSpPr>
          <p:cNvPr id="3" name="Content Placeholder 2">
            <a:extLst>
              <a:ext uri="{FF2B5EF4-FFF2-40B4-BE49-F238E27FC236}">
                <a16:creationId xmlns:a16="http://schemas.microsoft.com/office/drawing/2014/main" id="{68C43840-4D29-5E9C-0F11-ED24646C8AE6}"/>
              </a:ext>
            </a:extLst>
          </p:cNvPr>
          <p:cNvSpPr>
            <a:spLocks noGrp="1"/>
          </p:cNvSpPr>
          <p:nvPr>
            <p:ph idx="1"/>
          </p:nvPr>
        </p:nvSpPr>
        <p:spPr/>
        <p:txBody>
          <a:bodyPr/>
          <a:lstStyle/>
          <a:p>
            <a:pPr marL="0" indent="0">
              <a:buNone/>
            </a:pPr>
            <a:r>
              <a:rPr lang="en-US" dirty="0"/>
              <a:t>LLMs aren't just powerful in isolation - they become transformative when woven throughout your workflow</a:t>
            </a:r>
          </a:p>
        </p:txBody>
      </p:sp>
    </p:spTree>
    <p:extLst>
      <p:ext uri="{BB962C8B-B14F-4D97-AF65-F5344CB8AC3E}">
        <p14:creationId xmlns:p14="http://schemas.microsoft.com/office/powerpoint/2010/main" val="3400528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6B163-A768-6B03-6980-8FD3AEC6A972}"/>
              </a:ext>
            </a:extLst>
          </p:cNvPr>
          <p:cNvSpPr>
            <a:spLocks noGrp="1"/>
          </p:cNvSpPr>
          <p:nvPr>
            <p:ph type="title"/>
          </p:nvPr>
        </p:nvSpPr>
        <p:spPr>
          <a:xfrm>
            <a:off x="640079" y="325369"/>
            <a:ext cx="4768261" cy="1956841"/>
          </a:xfrm>
        </p:spPr>
        <p:txBody>
          <a:bodyPr anchor="b">
            <a:normAutofit/>
          </a:bodyPr>
          <a:lstStyle/>
          <a:p>
            <a:r>
              <a:rPr lang="en-US" sz="4200" dirty="0"/>
              <a:t>Activity: Prompt Chaining Workflows</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677086-C6DE-AD80-BE86-45AC4CC424B3}"/>
              </a:ext>
            </a:extLst>
          </p:cNvPr>
          <p:cNvSpPr>
            <a:spLocks noGrp="1"/>
          </p:cNvSpPr>
          <p:nvPr>
            <p:ph idx="1"/>
          </p:nvPr>
        </p:nvSpPr>
        <p:spPr>
          <a:xfrm>
            <a:off x="640080" y="2872899"/>
            <a:ext cx="4243589" cy="3320668"/>
          </a:xfrm>
        </p:spPr>
        <p:txBody>
          <a:bodyPr>
            <a:normAutofit/>
          </a:bodyPr>
          <a:lstStyle/>
          <a:p>
            <a:pPr marL="0" indent="0">
              <a:buNone/>
            </a:pPr>
            <a:r>
              <a:rPr lang="en-US" sz="2000" b="1"/>
              <a:t>In what ways can you envision using a multi-prompt system to leverage LLM scoring?</a:t>
            </a:r>
          </a:p>
          <a:p>
            <a:pPr marL="0" indent="0">
              <a:buNone/>
            </a:pPr>
            <a:endParaRPr lang="en-US" sz="2000"/>
          </a:p>
          <a:p>
            <a:pPr>
              <a:buFontTx/>
              <a:buChar char="-"/>
            </a:pPr>
            <a:r>
              <a:rPr lang="en-US" sz="2000"/>
              <a:t>Must include at least 3 steps</a:t>
            </a:r>
          </a:p>
          <a:p>
            <a:pPr>
              <a:buFontTx/>
              <a:buChar char="-"/>
            </a:pPr>
            <a:r>
              <a:rPr lang="en-US" sz="2000"/>
              <a:t>What checks can you build into the system?</a:t>
            </a:r>
          </a:p>
          <a:p>
            <a:pPr>
              <a:buFontTx/>
              <a:buChar char="-"/>
            </a:pPr>
            <a:endParaRPr lang="en-US" sz="2000"/>
          </a:p>
          <a:p>
            <a:pPr marL="0" indent="0">
              <a:buNone/>
            </a:pPr>
            <a:r>
              <a:rPr lang="en-US" sz="2000"/>
              <a:t>(Similar to multi-agentic system)</a:t>
            </a:r>
          </a:p>
        </p:txBody>
      </p:sp>
      <p:sp>
        <p:nvSpPr>
          <p:cNvPr id="8" name="TextBox 7">
            <a:extLst>
              <a:ext uri="{FF2B5EF4-FFF2-40B4-BE49-F238E27FC236}">
                <a16:creationId xmlns:a16="http://schemas.microsoft.com/office/drawing/2014/main" id="{808E4374-0526-0231-981B-1897DF059E61}"/>
              </a:ext>
            </a:extLst>
          </p:cNvPr>
          <p:cNvSpPr txBox="1"/>
          <p:nvPr/>
        </p:nvSpPr>
        <p:spPr>
          <a:xfrm>
            <a:off x="7952359" y="6519446"/>
            <a:ext cx="2900730" cy="338554"/>
          </a:xfrm>
          <a:prstGeom prst="rect">
            <a:avLst/>
          </a:prstGeom>
          <a:noFill/>
        </p:spPr>
        <p:txBody>
          <a:bodyPr wrap="none" rtlCol="0">
            <a:spAutoFit/>
          </a:bodyPr>
          <a:lstStyle/>
          <a:p>
            <a:r>
              <a:rPr lang="en-US" sz="1600" dirty="0"/>
              <a:t>Image generated with ChatGPT</a:t>
            </a:r>
          </a:p>
        </p:txBody>
      </p:sp>
      <p:pic>
        <p:nvPicPr>
          <p:cNvPr id="5" name="Picture 4" descr="A diagram of people and a pen&#10;&#10;AI-generated content may be incorrect.">
            <a:extLst>
              <a:ext uri="{FF2B5EF4-FFF2-40B4-BE49-F238E27FC236}">
                <a16:creationId xmlns:a16="http://schemas.microsoft.com/office/drawing/2014/main" id="{96D3262B-0101-B104-7F7B-83BCD52F75C3}"/>
              </a:ext>
            </a:extLst>
          </p:cNvPr>
          <p:cNvPicPr>
            <a:picLocks noChangeAspect="1"/>
          </p:cNvPicPr>
          <p:nvPr/>
        </p:nvPicPr>
        <p:blipFill>
          <a:blip r:embed="rId2"/>
          <a:stretch>
            <a:fillRect/>
          </a:stretch>
        </p:blipFill>
        <p:spPr>
          <a:xfrm>
            <a:off x="5686552" y="17046"/>
            <a:ext cx="6502400" cy="6502400"/>
          </a:xfrm>
          <a:prstGeom prst="rect">
            <a:avLst/>
          </a:prstGeom>
        </p:spPr>
      </p:pic>
    </p:spTree>
    <p:extLst>
      <p:ext uri="{BB962C8B-B14F-4D97-AF65-F5344CB8AC3E}">
        <p14:creationId xmlns:p14="http://schemas.microsoft.com/office/powerpoint/2010/main" val="3678781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BBD6-5119-C988-B2B7-11C7A01C5E4D}"/>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8758219C-60BA-0398-151D-296A3B30CD64}"/>
              </a:ext>
            </a:extLst>
          </p:cNvPr>
          <p:cNvSpPr>
            <a:spLocks noGrp="1"/>
          </p:cNvSpPr>
          <p:nvPr>
            <p:ph idx="1"/>
          </p:nvPr>
        </p:nvSpPr>
        <p:spPr>
          <a:xfrm>
            <a:off x="838200" y="1825625"/>
            <a:ext cx="10515600" cy="4908550"/>
          </a:xfrm>
        </p:spPr>
        <p:txBody>
          <a:bodyPr>
            <a:normAutofit lnSpcReduction="10000"/>
          </a:bodyPr>
          <a:lstStyle/>
          <a:p>
            <a:pPr marL="0" indent="0">
              <a:buNone/>
            </a:pPr>
            <a:r>
              <a:rPr lang="en-US" dirty="0"/>
              <a:t>Validity is the extent to which an assessment’s scores accurately reflect what it is intended to measure for a particular </a:t>
            </a:r>
            <a:r>
              <a:rPr lang="en-US" b="1" dirty="0"/>
              <a:t>purpose</a:t>
            </a:r>
            <a:r>
              <a:rPr lang="en-US" dirty="0"/>
              <a:t> and </a:t>
            </a:r>
            <a:r>
              <a:rPr lang="en-US" b="1" dirty="0"/>
              <a:t>population</a:t>
            </a:r>
          </a:p>
          <a:p>
            <a:pPr marL="0" indent="0">
              <a:buNone/>
            </a:pPr>
            <a:endParaRPr lang="en-US" sz="800" dirty="0"/>
          </a:p>
          <a:p>
            <a:pPr marL="0" indent="0">
              <a:buNone/>
            </a:pPr>
            <a:r>
              <a:rPr lang="en-US" dirty="0"/>
              <a:t>A </a:t>
            </a:r>
            <a:r>
              <a:rPr lang="en-US" b="1" dirty="0"/>
              <a:t>validity argument</a:t>
            </a:r>
            <a:r>
              <a:rPr lang="en-US" dirty="0"/>
              <a:t> is the systematic accumulation of evidence demonstrating that the assessment is appropriate for its intended use.</a:t>
            </a:r>
          </a:p>
          <a:p>
            <a:pPr lvl="1"/>
            <a:r>
              <a:rPr lang="en-US" dirty="0"/>
              <a:t>No assessment is universally “valid” or “invalid” – depends on the use of scores in a particular context </a:t>
            </a:r>
          </a:p>
          <a:p>
            <a:pPr marL="0" indent="0">
              <a:buNone/>
            </a:pPr>
            <a:endParaRPr lang="en-US" sz="800" dirty="0"/>
          </a:p>
          <a:p>
            <a:pPr marL="0" indent="0">
              <a:buNone/>
            </a:pPr>
            <a:r>
              <a:rPr lang="en-US" b="1" dirty="0"/>
              <a:t>Key assumption: the scoring method </a:t>
            </a:r>
            <a:r>
              <a:rPr lang="en-US" b="1" u="sng" dirty="0">
                <a:highlight>
                  <a:srgbClr val="FFFF00"/>
                </a:highlight>
              </a:rPr>
              <a:t>consistently</a:t>
            </a:r>
            <a:r>
              <a:rPr lang="en-US" b="1" dirty="0"/>
              <a:t> and </a:t>
            </a:r>
            <a:r>
              <a:rPr lang="en-US" b="1" u="sng" dirty="0">
                <a:highlight>
                  <a:srgbClr val="FFFF00"/>
                </a:highlight>
              </a:rPr>
              <a:t>accurately</a:t>
            </a:r>
            <a:r>
              <a:rPr lang="en-US" b="1" dirty="0"/>
              <a:t> represents the examinee’s performance on the specific construct being measured.</a:t>
            </a:r>
          </a:p>
        </p:txBody>
      </p:sp>
      <p:pic>
        <p:nvPicPr>
          <p:cNvPr id="5" name="Picture 4" descr="A blue logo with text&#10;&#10;AI-generated content may be incorrect.">
            <a:extLst>
              <a:ext uri="{FF2B5EF4-FFF2-40B4-BE49-F238E27FC236}">
                <a16:creationId xmlns:a16="http://schemas.microsoft.com/office/drawing/2014/main" id="{3E40EF2F-0A4F-F2B1-ACF7-C50F99B7467F}"/>
              </a:ext>
            </a:extLst>
          </p:cNvPr>
          <p:cNvPicPr>
            <a:picLocks noChangeAspect="1"/>
          </p:cNvPicPr>
          <p:nvPr/>
        </p:nvPicPr>
        <p:blipFill>
          <a:blip r:embed="rId2"/>
          <a:stretch>
            <a:fillRect/>
          </a:stretch>
        </p:blipFill>
        <p:spPr>
          <a:xfrm>
            <a:off x="8754947" y="12779"/>
            <a:ext cx="3437053" cy="1745378"/>
          </a:xfrm>
          <a:prstGeom prst="rect">
            <a:avLst/>
          </a:prstGeom>
        </p:spPr>
      </p:pic>
      <p:sp>
        <p:nvSpPr>
          <p:cNvPr id="6" name="TextBox 5">
            <a:extLst>
              <a:ext uri="{FF2B5EF4-FFF2-40B4-BE49-F238E27FC236}">
                <a16:creationId xmlns:a16="http://schemas.microsoft.com/office/drawing/2014/main" id="{53C19514-4EDD-D453-8EF8-9FEE0797841E}"/>
              </a:ext>
            </a:extLst>
          </p:cNvPr>
          <p:cNvSpPr txBox="1"/>
          <p:nvPr/>
        </p:nvSpPr>
        <p:spPr>
          <a:xfrm>
            <a:off x="9291270" y="6530558"/>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209841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377A-928C-9CC2-C05B-47DA8B4F2C85}"/>
              </a:ext>
            </a:extLst>
          </p:cNvPr>
          <p:cNvSpPr>
            <a:spLocks noGrp="1"/>
          </p:cNvSpPr>
          <p:nvPr>
            <p:ph type="title"/>
          </p:nvPr>
        </p:nvSpPr>
        <p:spPr/>
        <p:txBody>
          <a:bodyPr/>
          <a:lstStyle/>
          <a:p>
            <a:r>
              <a:rPr lang="en-US" dirty="0"/>
              <a:t>Mitigating Variability in LLM Responses</a:t>
            </a:r>
          </a:p>
        </p:txBody>
      </p:sp>
      <p:sp>
        <p:nvSpPr>
          <p:cNvPr id="3" name="Content Placeholder 2">
            <a:extLst>
              <a:ext uri="{FF2B5EF4-FFF2-40B4-BE49-F238E27FC236}">
                <a16:creationId xmlns:a16="http://schemas.microsoft.com/office/drawing/2014/main" id="{85AD2D8A-88E2-F8CB-FB56-F773462E4222}"/>
              </a:ext>
            </a:extLst>
          </p:cNvPr>
          <p:cNvSpPr>
            <a:spLocks noGrp="1"/>
          </p:cNvSpPr>
          <p:nvPr>
            <p:ph idx="1"/>
          </p:nvPr>
        </p:nvSpPr>
        <p:spPr>
          <a:xfrm>
            <a:off x="838200" y="1825624"/>
            <a:ext cx="10515600" cy="4913503"/>
          </a:xfrm>
        </p:spPr>
        <p:txBody>
          <a:bodyPr/>
          <a:lstStyle/>
          <a:p>
            <a:r>
              <a:rPr lang="en-US" dirty="0"/>
              <a:t>Model-based strategies</a:t>
            </a:r>
          </a:p>
          <a:p>
            <a:pPr lvl="1"/>
            <a:r>
              <a:rPr lang="en-US" dirty="0"/>
              <a:t>Controlling temperature, </a:t>
            </a:r>
            <a:r>
              <a:rPr lang="en-US" dirty="0" err="1"/>
              <a:t>top_p</a:t>
            </a:r>
            <a:r>
              <a:rPr lang="en-US" dirty="0"/>
              <a:t>, length of output, etc.</a:t>
            </a:r>
          </a:p>
          <a:p>
            <a:endParaRPr lang="en-US" dirty="0"/>
          </a:p>
          <a:p>
            <a:r>
              <a:rPr lang="en-US" dirty="0"/>
              <a:t>Prompt-based strategies</a:t>
            </a:r>
          </a:p>
          <a:p>
            <a:pPr lvl="1"/>
            <a:r>
              <a:rPr lang="en-US" dirty="0"/>
              <a:t>Providing example of output structure</a:t>
            </a:r>
          </a:p>
          <a:p>
            <a:pPr lvl="1"/>
            <a:r>
              <a:rPr lang="en-US" dirty="0"/>
              <a:t>Using prompt chaining / short prompts</a:t>
            </a:r>
          </a:p>
          <a:p>
            <a:endParaRPr lang="en-US" dirty="0"/>
          </a:p>
          <a:p>
            <a:r>
              <a:rPr lang="en-US" dirty="0"/>
              <a:t>Materials-based strategies</a:t>
            </a:r>
          </a:p>
          <a:p>
            <a:pPr lvl="1"/>
            <a:r>
              <a:rPr lang="en-US" dirty="0"/>
              <a:t>Refining input materials</a:t>
            </a:r>
          </a:p>
          <a:p>
            <a:pPr lvl="1"/>
            <a:r>
              <a:rPr lang="en-US" dirty="0"/>
              <a:t>Refining instructions (could be part of prompt-based strategies)</a:t>
            </a:r>
          </a:p>
          <a:p>
            <a:pPr lvl="1"/>
            <a:endParaRPr lang="en-US" dirty="0"/>
          </a:p>
        </p:txBody>
      </p:sp>
    </p:spTree>
    <p:extLst>
      <p:ext uri="{BB962C8B-B14F-4D97-AF65-F5344CB8AC3E}">
        <p14:creationId xmlns:p14="http://schemas.microsoft.com/office/powerpoint/2010/main" val="33651302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756B-4BE3-8986-3177-37A47724CCC0}"/>
              </a:ext>
            </a:extLst>
          </p:cNvPr>
          <p:cNvSpPr>
            <a:spLocks noGrp="1"/>
          </p:cNvSpPr>
          <p:nvPr>
            <p:ph type="title"/>
          </p:nvPr>
        </p:nvSpPr>
        <p:spPr/>
        <p:txBody>
          <a:bodyPr/>
          <a:lstStyle/>
          <a:p>
            <a:r>
              <a:rPr lang="en-US" dirty="0"/>
              <a:t>Materials-based Variability Reduction</a:t>
            </a:r>
          </a:p>
        </p:txBody>
      </p:sp>
      <p:sp>
        <p:nvSpPr>
          <p:cNvPr id="3" name="Content Placeholder 2">
            <a:extLst>
              <a:ext uri="{FF2B5EF4-FFF2-40B4-BE49-F238E27FC236}">
                <a16:creationId xmlns:a16="http://schemas.microsoft.com/office/drawing/2014/main" id="{F00378A1-2B4C-982E-757E-7BC674D5969A}"/>
              </a:ext>
            </a:extLst>
          </p:cNvPr>
          <p:cNvSpPr>
            <a:spLocks noGrp="1"/>
          </p:cNvSpPr>
          <p:nvPr>
            <p:ph idx="1"/>
          </p:nvPr>
        </p:nvSpPr>
        <p:spPr/>
        <p:txBody>
          <a:bodyPr/>
          <a:lstStyle/>
          <a:p>
            <a:r>
              <a:rPr lang="en-US" dirty="0"/>
              <a:t>Example: Using LLM to apply analytic rubric to score a (fabricated) post-encounter note</a:t>
            </a:r>
          </a:p>
          <a:p>
            <a:endParaRPr lang="en-US" dirty="0"/>
          </a:p>
          <a:p>
            <a:r>
              <a:rPr lang="en-US" dirty="0"/>
              <a:t>Provided the LLM with the rubric, note, and a prompt to score the rubric</a:t>
            </a:r>
          </a:p>
          <a:p>
            <a:endParaRPr lang="en-US" dirty="0"/>
          </a:p>
          <a:p>
            <a:r>
              <a:rPr lang="en-US" dirty="0"/>
              <a:t>Still noticed unexpected score variability when using prompt chaining method</a:t>
            </a:r>
          </a:p>
        </p:txBody>
      </p:sp>
    </p:spTree>
    <p:extLst>
      <p:ext uri="{BB962C8B-B14F-4D97-AF65-F5344CB8AC3E}">
        <p14:creationId xmlns:p14="http://schemas.microsoft.com/office/powerpoint/2010/main" val="370782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E667-D430-9D10-5D9C-6F650000C04D}"/>
              </a:ext>
            </a:extLst>
          </p:cNvPr>
          <p:cNvSpPr>
            <a:spLocks noGrp="1"/>
          </p:cNvSpPr>
          <p:nvPr>
            <p:ph type="title"/>
          </p:nvPr>
        </p:nvSpPr>
        <p:spPr/>
        <p:txBody>
          <a:bodyPr/>
          <a:lstStyle/>
          <a:p>
            <a:r>
              <a:rPr lang="en-US" dirty="0"/>
              <a:t>Materials-based Variability Reduction</a:t>
            </a:r>
          </a:p>
        </p:txBody>
      </p:sp>
      <p:sp>
        <p:nvSpPr>
          <p:cNvPr id="4" name="Content Placeholder 3">
            <a:extLst>
              <a:ext uri="{FF2B5EF4-FFF2-40B4-BE49-F238E27FC236}">
                <a16:creationId xmlns:a16="http://schemas.microsoft.com/office/drawing/2014/main" id="{7B566946-C0C6-25DE-3AC3-2182857F0892}"/>
              </a:ext>
            </a:extLst>
          </p:cNvPr>
          <p:cNvSpPr txBox="1">
            <a:spLocks/>
          </p:cNvSpPr>
          <p:nvPr/>
        </p:nvSpPr>
        <p:spPr>
          <a:xfrm>
            <a:off x="838200" y="2909423"/>
            <a:ext cx="10515600" cy="3581024"/>
          </a:xfrm>
          <a:prstGeom prst="rect">
            <a:avLst/>
          </a:prstGeom>
        </p:spPr>
        <p:txBody>
          <a:bodyPr/>
          <a:lstStyle>
            <a:lvl1pPr marL="0" marR="0" indent="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9pPr>
          </a:lstStyle>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“A musculoskeletal exam revealed some pain </a:t>
            </a:r>
          </a:p>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during a deep palpation on the right heel.”</a:t>
            </a:r>
          </a:p>
          <a:p>
            <a:endParaRPr lang="en-US" dirty="0"/>
          </a:p>
          <a:p>
            <a:r>
              <a:rPr lang="en-US" sz="2800" dirty="0"/>
              <a:t>“Didn’t say medial, so does not get credit.”</a:t>
            </a:r>
          </a:p>
          <a:p>
            <a:r>
              <a:rPr lang="en-US" sz="2800" dirty="0"/>
              <a:t>“Didn’t say medial, so only received partial credit (1/2 point).”</a:t>
            </a:r>
          </a:p>
          <a:p>
            <a:r>
              <a:rPr lang="en-US" sz="2800" dirty="0"/>
              <a:t>“Full credit.”</a:t>
            </a:r>
          </a:p>
          <a:p>
            <a:endParaRPr lang="en-US" sz="2800" dirty="0"/>
          </a:p>
          <a:p>
            <a:r>
              <a:rPr lang="en-US" sz="2800" dirty="0"/>
              <a:t>Can be useful for refining rubrics: score a note many times and investigate any score variation</a:t>
            </a:r>
          </a:p>
        </p:txBody>
      </p:sp>
      <p:graphicFrame>
        <p:nvGraphicFramePr>
          <p:cNvPr id="5" name="Content Placeholder 4">
            <a:extLst>
              <a:ext uri="{FF2B5EF4-FFF2-40B4-BE49-F238E27FC236}">
                <a16:creationId xmlns:a16="http://schemas.microsoft.com/office/drawing/2014/main" id="{6726A679-5652-816F-1DF4-67B7C6AB0AD9}"/>
              </a:ext>
            </a:extLst>
          </p:cNvPr>
          <p:cNvGraphicFramePr>
            <a:graphicFrameLocks/>
          </p:cNvGraphicFramePr>
          <p:nvPr/>
        </p:nvGraphicFramePr>
        <p:xfrm>
          <a:off x="1163637" y="1516718"/>
          <a:ext cx="9839325" cy="1036320"/>
        </p:xfrm>
        <a:graphic>
          <a:graphicData uri="http://schemas.openxmlformats.org/drawingml/2006/table">
            <a:tbl>
              <a:tblPr firstRow="1" bandRow="1">
                <a:tableStyleId>{5C22544A-7EE6-4342-B048-85BDC9FD1C3A}</a:tableStyleId>
              </a:tblPr>
              <a:tblGrid>
                <a:gridCol w="8400487">
                  <a:extLst>
                    <a:ext uri="{9D8B030D-6E8A-4147-A177-3AD203B41FA5}">
                      <a16:colId xmlns:a16="http://schemas.microsoft.com/office/drawing/2014/main" val="2825970118"/>
                    </a:ext>
                  </a:extLst>
                </a:gridCol>
                <a:gridCol w="1438838">
                  <a:extLst>
                    <a:ext uri="{9D8B030D-6E8A-4147-A177-3AD203B41FA5}">
                      <a16:colId xmlns:a16="http://schemas.microsoft.com/office/drawing/2014/main" val="3043617346"/>
                    </a:ext>
                  </a:extLst>
                </a:gridCol>
              </a:tblGrid>
              <a:tr h="370840">
                <a:tc>
                  <a:txBody>
                    <a:bodyPr/>
                    <a:lstStyle/>
                    <a:p>
                      <a:pPr algn="ctr"/>
                      <a:r>
                        <a:rPr lang="en-US" sz="2800" dirty="0">
                          <a:solidFill>
                            <a:srgbClr val="FFFFFF"/>
                          </a:solidFill>
                        </a:rPr>
                        <a:t>Content</a:t>
                      </a:r>
                    </a:p>
                  </a:txBody>
                  <a:tcPr/>
                </a:tc>
                <a:tc>
                  <a:txBody>
                    <a:bodyPr/>
                    <a:lstStyle/>
                    <a:p>
                      <a:pPr algn="ctr"/>
                      <a:r>
                        <a:rPr lang="en-US" sz="2800" dirty="0">
                          <a:solidFill>
                            <a:srgbClr val="FFFFFF"/>
                          </a:solidFill>
                        </a:rPr>
                        <a:t>Points</a:t>
                      </a:r>
                    </a:p>
                  </a:txBody>
                  <a:tcPr/>
                </a:tc>
                <a:extLst>
                  <a:ext uri="{0D108BD9-81ED-4DB2-BD59-A6C34878D82A}">
                    <a16:rowId xmlns:a16="http://schemas.microsoft.com/office/drawing/2014/main" val="4029755389"/>
                  </a:ext>
                </a:extLst>
              </a:tr>
              <a:tr h="370840">
                <a:tc>
                  <a:txBody>
                    <a:bodyPr/>
                    <a:lstStyle/>
                    <a:p>
                      <a:r>
                        <a:rPr lang="en-US" sz="2800" dirty="0"/>
                        <a:t>Tenderness to deep palpation of the right medial heel</a:t>
                      </a:r>
                    </a:p>
                  </a:txBody>
                  <a:tcPr anchor="ctr"/>
                </a:tc>
                <a:tc>
                  <a:txBody>
                    <a:bodyPr/>
                    <a:lstStyle/>
                    <a:p>
                      <a:pPr algn="ctr"/>
                      <a:r>
                        <a:rPr lang="en-US" sz="2800" dirty="0"/>
                        <a:t>1</a:t>
                      </a:r>
                    </a:p>
                  </a:txBody>
                  <a:tcPr anchor="ctr"/>
                </a:tc>
                <a:extLst>
                  <a:ext uri="{0D108BD9-81ED-4DB2-BD59-A6C34878D82A}">
                    <a16:rowId xmlns:a16="http://schemas.microsoft.com/office/drawing/2014/main" val="3472913107"/>
                  </a:ext>
                </a:extLst>
              </a:tr>
            </a:tbl>
          </a:graphicData>
        </a:graphic>
      </p:graphicFrame>
    </p:spTree>
    <p:extLst>
      <p:ext uri="{BB962C8B-B14F-4D97-AF65-F5344CB8AC3E}">
        <p14:creationId xmlns:p14="http://schemas.microsoft.com/office/powerpoint/2010/main" val="33032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F4F1B-1593-862C-C590-AFD95ECB9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C82A-DC77-B5D4-888B-51EE942C678F}"/>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1BD8200A-55F6-511A-115F-D5A2F68CF5C9}"/>
              </a:ext>
            </a:extLst>
          </p:cNvPr>
          <p:cNvSpPr>
            <a:spLocks noGrp="1"/>
          </p:cNvSpPr>
          <p:nvPr>
            <p:ph idx="1"/>
          </p:nvPr>
        </p:nvSpPr>
        <p:spPr>
          <a:xfrm>
            <a:off x="838200" y="1825625"/>
            <a:ext cx="10515600" cy="4946650"/>
          </a:xfrm>
        </p:spPr>
        <p:txBody>
          <a:bodyPr/>
          <a:lstStyle/>
          <a:p>
            <a:pPr>
              <a:buFontTx/>
              <a:buChar char="-"/>
            </a:pPr>
            <a:r>
              <a:rPr lang="en-US" dirty="0"/>
              <a:t>Are LLM scores consistent and reliable?</a:t>
            </a:r>
          </a:p>
          <a:p>
            <a:pPr>
              <a:buFontTx/>
              <a:buChar char="-"/>
            </a:pPr>
            <a:endParaRPr lang="en-US" sz="800" dirty="0"/>
          </a:p>
          <a:p>
            <a:pPr>
              <a:buFontTx/>
              <a:buChar char="-"/>
            </a:pPr>
            <a:r>
              <a:rPr lang="en-US" dirty="0"/>
              <a:t>How does the LLM arriving at a specific score? (Transparency)</a:t>
            </a:r>
          </a:p>
          <a:p>
            <a:pPr>
              <a:buFontTx/>
              <a:buChar char="-"/>
            </a:pPr>
            <a:endParaRPr lang="en-US" sz="800" dirty="0"/>
          </a:p>
          <a:p>
            <a:pPr>
              <a:buFontTx/>
              <a:buChar char="-"/>
            </a:pPr>
            <a:r>
              <a:rPr lang="en-US" dirty="0"/>
              <a:t>How has the LLM’s scoring system been tested to ensure it works as intended?</a:t>
            </a:r>
          </a:p>
          <a:p>
            <a:pPr>
              <a:buFontTx/>
              <a:buChar char="-"/>
            </a:pPr>
            <a:endParaRPr lang="en-US" sz="800" dirty="0"/>
          </a:p>
          <a:p>
            <a:pPr>
              <a:buFontTx/>
              <a:buChar char="-"/>
            </a:pPr>
            <a:r>
              <a:rPr lang="en-US" dirty="0"/>
              <a:t>Is the scoring aligned with the intended learning objectives and outcomes?</a:t>
            </a:r>
          </a:p>
          <a:p>
            <a:pPr>
              <a:buFontTx/>
              <a:buChar char="-"/>
            </a:pPr>
            <a:endParaRPr lang="en-US" sz="800" dirty="0"/>
          </a:p>
          <a:p>
            <a:pPr>
              <a:buFontTx/>
              <a:buChar char="-"/>
            </a:pPr>
            <a:r>
              <a:rPr lang="en-US" dirty="0"/>
              <a:t>Does the scoring method fully capture the knowledge or skills the assessment is intended to measure?</a:t>
            </a:r>
          </a:p>
          <a:p>
            <a:pPr>
              <a:buFontTx/>
              <a:buChar char="-"/>
            </a:pPr>
            <a:endParaRPr lang="en-US" dirty="0"/>
          </a:p>
        </p:txBody>
      </p:sp>
      <p:sp>
        <p:nvSpPr>
          <p:cNvPr id="4" name="Rectangle: Rounded Corners 3">
            <a:extLst>
              <a:ext uri="{FF2B5EF4-FFF2-40B4-BE49-F238E27FC236}">
                <a16:creationId xmlns:a16="http://schemas.microsoft.com/office/drawing/2014/main" id="{E4C6A6E2-C773-9CB8-8625-55144329EA99}"/>
              </a:ext>
            </a:extLst>
          </p:cNvPr>
          <p:cNvSpPr/>
          <p:nvPr/>
        </p:nvSpPr>
        <p:spPr>
          <a:xfrm>
            <a:off x="616017" y="3214838"/>
            <a:ext cx="10737783" cy="1068404"/>
          </a:xfrm>
          <a:prstGeom prst="roundRect">
            <a:avLst/>
          </a:prstGeom>
          <a:noFill/>
          <a:ln w="38100">
            <a:solidFill>
              <a:schemeClr val="accent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28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99C02-C31C-09E3-FE1D-20B8B43B51F2}"/>
              </a:ext>
            </a:extLst>
          </p:cNvPr>
          <p:cNvSpPr>
            <a:spLocks noGrp="1"/>
          </p:cNvSpPr>
          <p:nvPr>
            <p:ph idx="1"/>
          </p:nvPr>
        </p:nvSpPr>
        <p:spPr>
          <a:xfrm>
            <a:off x="581025" y="400050"/>
            <a:ext cx="11010900" cy="6115050"/>
          </a:xfrm>
        </p:spPr>
        <p:txBody>
          <a:bodyPr>
            <a:normAutofit/>
          </a:bodyPr>
          <a:lstStyle/>
          <a:p>
            <a:pPr marL="0" indent="0">
              <a:buNone/>
            </a:pPr>
            <a:r>
              <a:rPr lang="en-US" sz="3600" dirty="0"/>
              <a:t>“We write to advocate for dispelling the magical aura around AI in medical education... What is missing then is not more coursework on AI… By dispelling </a:t>
            </a:r>
            <a:r>
              <a:rPr lang="en-US" sz="3600" b="1" dirty="0"/>
              <a:t>AI's magic and showing  [others] it is just several familiar concepts working in concert</a:t>
            </a:r>
            <a:r>
              <a:rPr lang="en-US" sz="3600" dirty="0"/>
              <a:t>, we can prepare them to understand both the AI we have now and whatever arrives in the years to come.”</a:t>
            </a:r>
          </a:p>
          <a:p>
            <a:pPr marL="0" indent="0">
              <a:buNone/>
            </a:pPr>
            <a:endParaRPr lang="en-US" sz="3600" dirty="0"/>
          </a:p>
          <a:p>
            <a:pPr marL="0" indent="0">
              <a:buNone/>
            </a:pPr>
            <a:r>
              <a:rPr lang="en-US" dirty="0"/>
              <a:t>McQuade CN, Wijesekera TP, </a:t>
            </a:r>
            <a:r>
              <a:rPr lang="en-US" dirty="0" err="1"/>
              <a:t>Chartash</a:t>
            </a:r>
            <a:r>
              <a:rPr lang="en-US" dirty="0"/>
              <a:t> D. </a:t>
            </a:r>
            <a:r>
              <a:rPr lang="en-US" b="1" dirty="0"/>
              <a:t>Dispelling the magic of artificial intelligence in medical education</a:t>
            </a:r>
            <a:r>
              <a:rPr lang="en-US" dirty="0"/>
              <a:t>. </a:t>
            </a:r>
            <a:r>
              <a:rPr lang="en-US" i="1" dirty="0"/>
              <a:t>Med Educ</a:t>
            </a:r>
            <a:r>
              <a:rPr lang="en-US" dirty="0"/>
              <a:t>. 2025;59(3):350-351.</a:t>
            </a:r>
          </a:p>
          <a:p>
            <a:pPr marL="0" indent="0">
              <a:buNone/>
            </a:pPr>
            <a:endParaRPr lang="en-US" dirty="0"/>
          </a:p>
        </p:txBody>
      </p:sp>
    </p:spTree>
    <p:extLst>
      <p:ext uri="{BB962C8B-B14F-4D97-AF65-F5344CB8AC3E}">
        <p14:creationId xmlns:p14="http://schemas.microsoft.com/office/powerpoint/2010/main" val="1513560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5618-2849-9127-E1A8-816B59043666}"/>
              </a:ext>
            </a:extLst>
          </p:cNvPr>
          <p:cNvSpPr>
            <a:spLocks noGrp="1"/>
          </p:cNvSpPr>
          <p:nvPr>
            <p:ph type="title"/>
          </p:nvPr>
        </p:nvSpPr>
        <p:spPr/>
        <p:txBody>
          <a:bodyPr/>
          <a:lstStyle/>
          <a:p>
            <a:r>
              <a:rPr lang="en-US" dirty="0"/>
              <a:t>Testing LLM Graders </a:t>
            </a:r>
          </a:p>
        </p:txBody>
      </p:sp>
      <p:sp>
        <p:nvSpPr>
          <p:cNvPr id="3" name="Content Placeholder 2">
            <a:extLst>
              <a:ext uri="{FF2B5EF4-FFF2-40B4-BE49-F238E27FC236}">
                <a16:creationId xmlns:a16="http://schemas.microsoft.com/office/drawing/2014/main" id="{1EC20072-5556-535E-1D5B-B897B21782AE}"/>
              </a:ext>
            </a:extLst>
          </p:cNvPr>
          <p:cNvSpPr>
            <a:spLocks noGrp="1"/>
          </p:cNvSpPr>
          <p:nvPr>
            <p:ph idx="1"/>
          </p:nvPr>
        </p:nvSpPr>
        <p:spPr/>
        <p:txBody>
          <a:bodyPr/>
          <a:lstStyle/>
          <a:p>
            <a:r>
              <a:rPr lang="en-US" dirty="0"/>
              <a:t>Have at least 2 human graders to compare to LLM scores on a set of sample assessments</a:t>
            </a:r>
          </a:p>
          <a:p>
            <a:pPr lvl="1"/>
            <a:r>
              <a:rPr lang="en-US" dirty="0"/>
              <a:t>Compare interrater reliability between humans, each human and the LLM (Human 1 &amp;  Human 2; Human 1 &amp; LLM; Human 2 &amp; LLM)</a:t>
            </a:r>
          </a:p>
          <a:p>
            <a:pPr lvl="2"/>
            <a:r>
              <a:rPr lang="en-US" dirty="0"/>
              <a:t>Goal: have LLM score as reliably and accurately as any 2 humans</a:t>
            </a:r>
          </a:p>
          <a:p>
            <a:pPr lvl="2"/>
            <a:r>
              <a:rPr lang="en-US" dirty="0"/>
              <a:t>Just as good (or better) than human graders</a:t>
            </a:r>
          </a:p>
          <a:p>
            <a:pPr lvl="1"/>
            <a:r>
              <a:rPr lang="en-US" dirty="0"/>
              <a:t>Other methods of comparison:</a:t>
            </a:r>
          </a:p>
          <a:p>
            <a:pPr lvl="2"/>
            <a:r>
              <a:rPr lang="en-US" dirty="0"/>
              <a:t>Quadratic Weighted Kappa (QWK) : suited for ordinal data (holistic rubrics)</a:t>
            </a:r>
          </a:p>
          <a:p>
            <a:pPr lvl="2"/>
            <a:r>
              <a:rPr lang="en-US" dirty="0"/>
              <a:t>Category-adjacent scores : can see if LLM is consistently low or high (holistic rubrics)</a:t>
            </a:r>
          </a:p>
          <a:p>
            <a:pPr marL="0" indent="0">
              <a:buNone/>
            </a:pPr>
            <a:endParaRPr lang="en-US" dirty="0"/>
          </a:p>
        </p:txBody>
      </p:sp>
    </p:spTree>
    <p:extLst>
      <p:ext uri="{BB962C8B-B14F-4D97-AF65-F5344CB8AC3E}">
        <p14:creationId xmlns:p14="http://schemas.microsoft.com/office/powerpoint/2010/main" val="551949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D318-CACD-8C27-5BD5-FEAC02F00770}"/>
              </a:ext>
            </a:extLst>
          </p:cNvPr>
          <p:cNvSpPr>
            <a:spLocks noGrp="1"/>
          </p:cNvSpPr>
          <p:nvPr>
            <p:ph type="title"/>
          </p:nvPr>
        </p:nvSpPr>
        <p:spPr/>
        <p:txBody>
          <a:bodyPr/>
          <a:lstStyle/>
          <a:p>
            <a:r>
              <a:rPr lang="en-US" dirty="0"/>
              <a:t>Summary of LLM Lessons</a:t>
            </a:r>
          </a:p>
        </p:txBody>
      </p:sp>
      <p:sp>
        <p:nvSpPr>
          <p:cNvPr id="3" name="Content Placeholder 2">
            <a:extLst>
              <a:ext uri="{FF2B5EF4-FFF2-40B4-BE49-F238E27FC236}">
                <a16:creationId xmlns:a16="http://schemas.microsoft.com/office/drawing/2014/main" id="{F1FD3B89-99F6-F5F0-C88E-A51E47B91851}"/>
              </a:ext>
            </a:extLst>
          </p:cNvPr>
          <p:cNvSpPr>
            <a:spLocks noGrp="1"/>
          </p:cNvSpPr>
          <p:nvPr>
            <p:ph idx="1"/>
          </p:nvPr>
        </p:nvSpPr>
        <p:spPr/>
        <p:txBody>
          <a:bodyPr/>
          <a:lstStyle/>
          <a:p>
            <a:r>
              <a:rPr lang="en-US" dirty="0"/>
              <a:t>Good at detecting lexical variants</a:t>
            </a:r>
          </a:p>
          <a:p>
            <a:r>
              <a:rPr lang="en-US" dirty="0"/>
              <a:t>Needs extensive instructions to understand context</a:t>
            </a:r>
          </a:p>
          <a:p>
            <a:r>
              <a:rPr lang="en-US" dirty="0"/>
              <a:t>Examples can help improve LLM performance</a:t>
            </a:r>
          </a:p>
          <a:p>
            <a:r>
              <a:rPr lang="en-US" dirty="0"/>
              <a:t>Have limited attention; can only complete a small number of tasks well in a single prompt</a:t>
            </a:r>
          </a:p>
          <a:p>
            <a:r>
              <a:rPr lang="en-US" dirty="0"/>
              <a:t>Prompt chaining can help improve transparency and isolate errors</a:t>
            </a:r>
          </a:p>
          <a:p>
            <a:r>
              <a:rPr lang="en-US" dirty="0"/>
              <a:t>Variations in responses are expected, but can be mitigated</a:t>
            </a:r>
          </a:p>
          <a:p>
            <a:r>
              <a:rPr lang="en-US" dirty="0"/>
              <a:t>The same note should be scored multiple times with the same LLM setup to learn about variability </a:t>
            </a:r>
            <a:r>
              <a:rPr lang="en-US"/>
              <a:t>in response</a:t>
            </a:r>
            <a:endParaRPr lang="en-US" dirty="0"/>
          </a:p>
        </p:txBody>
      </p:sp>
    </p:spTree>
    <p:extLst>
      <p:ext uri="{BB962C8B-B14F-4D97-AF65-F5344CB8AC3E}">
        <p14:creationId xmlns:p14="http://schemas.microsoft.com/office/powerpoint/2010/main" val="3205766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2284F"/>
        </a:solidFill>
        <a:effectLst/>
      </p:bgPr>
    </p:bg>
    <p:spTree>
      <p:nvGrpSpPr>
        <p:cNvPr id="1" name=""/>
        <p:cNvGrpSpPr/>
        <p:nvPr/>
      </p:nvGrpSpPr>
      <p:grpSpPr>
        <a:xfrm>
          <a:off x="0" y="0"/>
          <a:ext cx="0" cy="0"/>
          <a:chOff x="0" y="0"/>
          <a:chExt cx="0" cy="0"/>
        </a:xfrm>
      </p:grpSpPr>
      <p:pic>
        <p:nvPicPr>
          <p:cNvPr id="3" name="Picture 2" descr="A blue neon sign with text&#10;&#10;AI-generated content may be incorrect.">
            <a:extLst>
              <a:ext uri="{FF2B5EF4-FFF2-40B4-BE49-F238E27FC236}">
                <a16:creationId xmlns:a16="http://schemas.microsoft.com/office/drawing/2014/main" id="{86F54DA6-636D-F717-109B-657F27B3E27C}"/>
              </a:ext>
            </a:extLst>
          </p:cNvPr>
          <p:cNvPicPr>
            <a:picLocks noChangeAspect="1"/>
          </p:cNvPicPr>
          <p:nvPr/>
        </p:nvPicPr>
        <p:blipFill>
          <a:blip r:embed="rId2"/>
          <a:stretch>
            <a:fillRect/>
          </a:stretch>
        </p:blipFill>
        <p:spPr>
          <a:xfrm>
            <a:off x="1621263" y="-745273"/>
            <a:ext cx="8949473" cy="8949473"/>
          </a:xfrm>
          <a:prstGeom prst="rect">
            <a:avLst/>
          </a:prstGeom>
          <a:ln>
            <a:solidFill>
              <a:srgbClr val="02284F"/>
            </a:solidFill>
          </a:ln>
        </p:spPr>
      </p:pic>
      <p:sp>
        <p:nvSpPr>
          <p:cNvPr id="4" name="TextBox 3">
            <a:extLst>
              <a:ext uri="{FF2B5EF4-FFF2-40B4-BE49-F238E27FC236}">
                <a16:creationId xmlns:a16="http://schemas.microsoft.com/office/drawing/2014/main" id="{32CBFC0A-E907-5587-B616-270247B3CF62}"/>
              </a:ext>
            </a:extLst>
          </p:cNvPr>
          <p:cNvSpPr txBox="1"/>
          <p:nvPr/>
        </p:nvSpPr>
        <p:spPr>
          <a:xfrm rot="16200000">
            <a:off x="10572358" y="3259723"/>
            <a:ext cx="2900730" cy="338554"/>
          </a:xfrm>
          <a:prstGeom prst="rect">
            <a:avLst/>
          </a:prstGeom>
          <a:noFill/>
        </p:spPr>
        <p:txBody>
          <a:bodyPr wrap="none" rtlCol="0">
            <a:spAutoFit/>
          </a:bodyPr>
          <a:lstStyle/>
          <a:p>
            <a:r>
              <a:rPr lang="en-US" sz="1600" dirty="0">
                <a:solidFill>
                  <a:schemeClr val="bg1"/>
                </a:solidFill>
              </a:rPr>
              <a:t>Image generated with ChatGPT</a:t>
            </a:r>
          </a:p>
        </p:txBody>
      </p:sp>
    </p:spTree>
    <p:extLst>
      <p:ext uri="{BB962C8B-B14F-4D97-AF65-F5344CB8AC3E}">
        <p14:creationId xmlns:p14="http://schemas.microsoft.com/office/powerpoint/2010/main" val="1927257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9A94-77D3-C7A7-2C42-C4CB56B37372}"/>
              </a:ext>
            </a:extLst>
          </p:cNvPr>
          <p:cNvSpPr>
            <a:spLocks noGrp="1"/>
          </p:cNvSpPr>
          <p:nvPr>
            <p:ph type="title"/>
          </p:nvPr>
        </p:nvSpPr>
        <p:spPr/>
        <p:txBody>
          <a:bodyPr/>
          <a:lstStyle/>
          <a:p>
            <a:r>
              <a:rPr lang="en-US" dirty="0"/>
              <a:t>Implications for Using Analytic Rubrics</a:t>
            </a:r>
          </a:p>
        </p:txBody>
      </p:sp>
      <p:sp>
        <p:nvSpPr>
          <p:cNvPr id="3" name="Content Placeholder 2">
            <a:extLst>
              <a:ext uri="{FF2B5EF4-FFF2-40B4-BE49-F238E27FC236}">
                <a16:creationId xmlns:a16="http://schemas.microsoft.com/office/drawing/2014/main" id="{2E2CA69F-B3B7-BFBB-3B9A-8738C8416666}"/>
              </a:ext>
            </a:extLst>
          </p:cNvPr>
          <p:cNvSpPr>
            <a:spLocks noGrp="1"/>
          </p:cNvSpPr>
          <p:nvPr>
            <p:ph idx="1"/>
          </p:nvPr>
        </p:nvSpPr>
        <p:spPr/>
        <p:txBody>
          <a:bodyPr/>
          <a:lstStyle/>
          <a:p>
            <a:r>
              <a:rPr lang="en-US" dirty="0"/>
              <a:t>LLM architecture is well-suited to identify lexical variants (different ways of saying conceptually similar things)</a:t>
            </a:r>
          </a:p>
          <a:p>
            <a:endParaRPr lang="en-US" dirty="0"/>
          </a:p>
          <a:p>
            <a:r>
              <a:rPr lang="en-US" dirty="0"/>
              <a:t>Need to test how many elements the model can accurately find in a single prompt; use prompt chaining if necessary</a:t>
            </a:r>
          </a:p>
          <a:p>
            <a:endParaRPr lang="en-US" dirty="0"/>
          </a:p>
          <a:p>
            <a:r>
              <a:rPr lang="en-US" dirty="0"/>
              <a:t>May need to implement an extra step to ask the LLM to perform math; “you are a calculator and your job is to sum these numbers together”</a:t>
            </a:r>
          </a:p>
        </p:txBody>
      </p:sp>
    </p:spTree>
    <p:extLst>
      <p:ext uri="{BB962C8B-B14F-4D97-AF65-F5344CB8AC3E}">
        <p14:creationId xmlns:p14="http://schemas.microsoft.com/office/powerpoint/2010/main" val="1811453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26B4E-2BD9-1B57-FEE4-0706E85B92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63CEB-5D2E-FFA2-9B42-AC995E974490}"/>
              </a:ext>
            </a:extLst>
          </p:cNvPr>
          <p:cNvSpPr>
            <a:spLocks noGrp="1"/>
          </p:cNvSpPr>
          <p:nvPr>
            <p:ph type="title"/>
          </p:nvPr>
        </p:nvSpPr>
        <p:spPr/>
        <p:txBody>
          <a:bodyPr/>
          <a:lstStyle/>
          <a:p>
            <a:r>
              <a:rPr lang="en-US" dirty="0"/>
              <a:t>Implications for Using Holistic Rubrics</a:t>
            </a:r>
          </a:p>
        </p:txBody>
      </p:sp>
      <p:sp>
        <p:nvSpPr>
          <p:cNvPr id="3" name="Content Placeholder 2">
            <a:extLst>
              <a:ext uri="{FF2B5EF4-FFF2-40B4-BE49-F238E27FC236}">
                <a16:creationId xmlns:a16="http://schemas.microsoft.com/office/drawing/2014/main" id="{276D06B9-B8EB-A1CE-5046-DD03AA7CE799}"/>
              </a:ext>
            </a:extLst>
          </p:cNvPr>
          <p:cNvSpPr>
            <a:spLocks noGrp="1"/>
          </p:cNvSpPr>
          <p:nvPr>
            <p:ph idx="1"/>
          </p:nvPr>
        </p:nvSpPr>
        <p:spPr/>
        <p:txBody>
          <a:bodyPr/>
          <a:lstStyle/>
          <a:p>
            <a:r>
              <a:rPr lang="en-US" dirty="0"/>
              <a:t>Need to have separate agents (prompts) for each of the holistic elements</a:t>
            </a:r>
          </a:p>
          <a:p>
            <a:endParaRPr lang="en-US" dirty="0"/>
          </a:p>
          <a:p>
            <a:r>
              <a:rPr lang="en-US" dirty="0"/>
              <a:t>Having clear examples of the different score levels can help</a:t>
            </a:r>
          </a:p>
          <a:p>
            <a:pPr lvl="1"/>
            <a:r>
              <a:rPr lang="en-US" dirty="0"/>
              <a:t>Even better = </a:t>
            </a:r>
            <a:r>
              <a:rPr lang="en-US" i="1" dirty="0"/>
              <a:t>why</a:t>
            </a:r>
            <a:r>
              <a:rPr lang="en-US" dirty="0"/>
              <a:t> this example receives the score it does vs. others</a:t>
            </a:r>
          </a:p>
          <a:p>
            <a:endParaRPr lang="en-US" dirty="0"/>
          </a:p>
          <a:p>
            <a:r>
              <a:rPr lang="en-US" dirty="0"/>
              <a:t>May still not recognize context; deep expertise is (currently) the LLM Achillies heel</a:t>
            </a:r>
          </a:p>
          <a:p>
            <a:pPr lvl="1"/>
            <a:r>
              <a:rPr lang="en-US" dirty="0"/>
              <a:t>E.g. pertinent negatives, missing information, </a:t>
            </a:r>
            <a:r>
              <a:rPr lang="en-US" dirty="0" err="1"/>
              <a:t>pneumonics</a:t>
            </a:r>
            <a:endParaRPr lang="en-US" dirty="0"/>
          </a:p>
        </p:txBody>
      </p:sp>
    </p:spTree>
    <p:extLst>
      <p:ext uri="{BB962C8B-B14F-4D97-AF65-F5344CB8AC3E}">
        <p14:creationId xmlns:p14="http://schemas.microsoft.com/office/powerpoint/2010/main" val="2443623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2B99-6E57-F30D-105E-0D33FBA01947}"/>
              </a:ext>
            </a:extLst>
          </p:cNvPr>
          <p:cNvSpPr>
            <a:spLocks noGrp="1"/>
          </p:cNvSpPr>
          <p:nvPr>
            <p:ph type="title"/>
          </p:nvPr>
        </p:nvSpPr>
        <p:spPr/>
        <p:txBody>
          <a:bodyPr/>
          <a:lstStyle/>
          <a:p>
            <a:pPr algn="ctr"/>
            <a:r>
              <a:rPr lang="en-US" dirty="0"/>
              <a:t>Chatbots, Custom Chatbots, and APIs</a:t>
            </a:r>
          </a:p>
        </p:txBody>
      </p:sp>
      <p:pic>
        <p:nvPicPr>
          <p:cNvPr id="5" name="Content Placeholder 4" descr="A group of robots standing together&#10;&#10;AI-generated content may be incorrect.">
            <a:extLst>
              <a:ext uri="{FF2B5EF4-FFF2-40B4-BE49-F238E27FC236}">
                <a16:creationId xmlns:a16="http://schemas.microsoft.com/office/drawing/2014/main" id="{E4F8AA8F-2B57-3BCF-EDCB-4568115208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8832" y="1690688"/>
            <a:ext cx="4974336" cy="4974336"/>
          </a:xfrm>
        </p:spPr>
      </p:pic>
      <p:sp>
        <p:nvSpPr>
          <p:cNvPr id="6" name="TextBox 5">
            <a:extLst>
              <a:ext uri="{FF2B5EF4-FFF2-40B4-BE49-F238E27FC236}">
                <a16:creationId xmlns:a16="http://schemas.microsoft.com/office/drawing/2014/main" id="{F7D36092-F53C-19D8-70B1-A75302EA90A5}"/>
              </a:ext>
            </a:extLst>
          </p:cNvPr>
          <p:cNvSpPr txBox="1"/>
          <p:nvPr/>
        </p:nvSpPr>
        <p:spPr>
          <a:xfrm rot="1868936">
            <a:off x="10021061" y="442726"/>
            <a:ext cx="986617" cy="369332"/>
          </a:xfrm>
          <a:prstGeom prst="rect">
            <a:avLst/>
          </a:prstGeom>
          <a:noFill/>
        </p:spPr>
        <p:txBody>
          <a:bodyPr wrap="none" rtlCol="0">
            <a:spAutoFit/>
          </a:bodyPr>
          <a:lstStyle/>
          <a:p>
            <a:r>
              <a:rPr lang="en-US" dirty="0"/>
              <a:t>(oh my!)</a:t>
            </a:r>
          </a:p>
        </p:txBody>
      </p:sp>
      <p:sp>
        <p:nvSpPr>
          <p:cNvPr id="3" name="TextBox 2">
            <a:extLst>
              <a:ext uri="{FF2B5EF4-FFF2-40B4-BE49-F238E27FC236}">
                <a16:creationId xmlns:a16="http://schemas.microsoft.com/office/drawing/2014/main" id="{DB1EBBB8-FB46-B043-AC5E-46FC354C946E}"/>
              </a:ext>
            </a:extLst>
          </p:cNvPr>
          <p:cNvSpPr txBox="1"/>
          <p:nvPr/>
        </p:nvSpPr>
        <p:spPr>
          <a:xfrm>
            <a:off x="4645634" y="6536323"/>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1351938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F8CF-A1B9-FD5A-F5D4-847EDCC7810F}"/>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E5203774-154A-2439-4EF9-A4CADE24942A}"/>
              </a:ext>
            </a:extLst>
          </p:cNvPr>
          <p:cNvSpPr>
            <a:spLocks noGrp="1"/>
          </p:cNvSpPr>
          <p:nvPr>
            <p:ph idx="1"/>
          </p:nvPr>
        </p:nvSpPr>
        <p:spPr/>
        <p:txBody>
          <a:bodyPr/>
          <a:lstStyle/>
          <a:p>
            <a:r>
              <a:rPr lang="en-US" dirty="0"/>
              <a:t>Resembles human (text) conversations</a:t>
            </a:r>
          </a:p>
          <a:p>
            <a:r>
              <a:rPr lang="en-US" dirty="0"/>
              <a:t>Easy to use; requires no programming knowledge</a:t>
            </a:r>
          </a:p>
          <a:p>
            <a:r>
              <a:rPr lang="en-US" dirty="0"/>
              <a:t>Can easily provide feedback and continue prompting sessions</a:t>
            </a:r>
          </a:p>
          <a:p>
            <a:r>
              <a:rPr lang="en-US" dirty="0"/>
              <a:t>Requires a subscription</a:t>
            </a:r>
          </a:p>
          <a:p>
            <a:pPr lvl="1"/>
            <a:r>
              <a:rPr lang="en-US" dirty="0"/>
              <a:t>Some free options available; some have limited functionality / use</a:t>
            </a:r>
          </a:p>
          <a:p>
            <a:r>
              <a:rPr lang="en-US" dirty="0"/>
              <a:t>Cannot easily manipulate model parameters (e.g., temperature)</a:t>
            </a:r>
          </a:p>
          <a:p>
            <a:r>
              <a:rPr lang="en-US" dirty="0"/>
              <a:t>Can be laborious for use at scale</a:t>
            </a:r>
          </a:p>
        </p:txBody>
      </p:sp>
      <p:pic>
        <p:nvPicPr>
          <p:cNvPr id="5" name="Picture 4" descr="A white robot with a party hat&#10;&#10;AI-generated content may be incorrect.">
            <a:extLst>
              <a:ext uri="{FF2B5EF4-FFF2-40B4-BE49-F238E27FC236}">
                <a16:creationId xmlns:a16="http://schemas.microsoft.com/office/drawing/2014/main" id="{5550597D-855C-F5FF-FD22-759F2AD4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6213" y="93913"/>
            <a:ext cx="1448641" cy="1867985"/>
          </a:xfrm>
          <a:prstGeom prst="rect">
            <a:avLst/>
          </a:prstGeom>
        </p:spPr>
      </p:pic>
    </p:spTree>
    <p:extLst>
      <p:ext uri="{BB962C8B-B14F-4D97-AF65-F5344CB8AC3E}">
        <p14:creationId xmlns:p14="http://schemas.microsoft.com/office/powerpoint/2010/main" val="15771814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AAA2-7624-0A07-F983-DC5C786B0513}"/>
              </a:ext>
            </a:extLst>
          </p:cNvPr>
          <p:cNvSpPr>
            <a:spLocks noGrp="1"/>
          </p:cNvSpPr>
          <p:nvPr>
            <p:ph type="title"/>
          </p:nvPr>
        </p:nvSpPr>
        <p:spPr/>
        <p:txBody>
          <a:bodyPr/>
          <a:lstStyle/>
          <a:p>
            <a:r>
              <a:rPr lang="en-US" dirty="0"/>
              <a:t>LLM Chatbots</a:t>
            </a:r>
          </a:p>
        </p:txBody>
      </p:sp>
      <p:pic>
        <p:nvPicPr>
          <p:cNvPr id="5" name="Picture 4">
            <a:extLst>
              <a:ext uri="{FF2B5EF4-FFF2-40B4-BE49-F238E27FC236}">
                <a16:creationId xmlns:a16="http://schemas.microsoft.com/office/drawing/2014/main" id="{C56483C5-6135-FF59-A93A-A8D99B52034D}"/>
              </a:ext>
            </a:extLst>
          </p:cNvPr>
          <p:cNvPicPr>
            <a:picLocks noChangeAspect="1"/>
          </p:cNvPicPr>
          <p:nvPr/>
        </p:nvPicPr>
        <p:blipFill>
          <a:blip r:embed="rId3"/>
          <a:stretch>
            <a:fillRect/>
          </a:stretch>
        </p:blipFill>
        <p:spPr>
          <a:xfrm>
            <a:off x="4936062" y="285750"/>
            <a:ext cx="5408497" cy="6286500"/>
          </a:xfrm>
          <a:prstGeom prst="rect">
            <a:avLst/>
          </a:prstGeom>
          <a:ln>
            <a:solidFill>
              <a:schemeClr val="tx1"/>
            </a:solidFill>
          </a:ln>
        </p:spPr>
      </p:pic>
      <p:pic>
        <p:nvPicPr>
          <p:cNvPr id="7" name="Graphic 6" descr="Man with solid fill">
            <a:extLst>
              <a:ext uri="{FF2B5EF4-FFF2-40B4-BE49-F238E27FC236}">
                <a16:creationId xmlns:a16="http://schemas.microsoft.com/office/drawing/2014/main" id="{AEB4C103-52E9-A1BE-3E9E-B8FE29977F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3380" y="2074069"/>
            <a:ext cx="1371600" cy="1371600"/>
          </a:xfrm>
          <a:prstGeom prst="rect">
            <a:avLst/>
          </a:prstGeom>
        </p:spPr>
      </p:pic>
      <p:pic>
        <p:nvPicPr>
          <p:cNvPr id="9" name="Graphic 8" descr="Artificial Intelligence with solid fill">
            <a:extLst>
              <a:ext uri="{FF2B5EF4-FFF2-40B4-BE49-F238E27FC236}">
                <a16:creationId xmlns:a16="http://schemas.microsoft.com/office/drawing/2014/main" id="{F2A82703-7301-1BFD-9D38-94F12E086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7600" y="2981325"/>
            <a:ext cx="1371600" cy="1371600"/>
          </a:xfrm>
          <a:prstGeom prst="rect">
            <a:avLst/>
          </a:prstGeom>
        </p:spPr>
      </p:pic>
    </p:spTree>
    <p:extLst>
      <p:ext uri="{BB962C8B-B14F-4D97-AF65-F5344CB8AC3E}">
        <p14:creationId xmlns:p14="http://schemas.microsoft.com/office/powerpoint/2010/main" val="35244579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FB7C-E019-49A6-7F0B-C52728A92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19BB0-3FA2-7AA3-E1F5-40B93D7DB187}"/>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59CC2F24-8047-118C-9C9D-CBEAC9DA0E3A}"/>
              </a:ext>
            </a:extLst>
          </p:cNvPr>
          <p:cNvSpPr>
            <a:spLocks noGrp="1"/>
          </p:cNvSpPr>
          <p:nvPr>
            <p:ph idx="1"/>
          </p:nvPr>
        </p:nvSpPr>
        <p:spPr>
          <a:xfrm>
            <a:off x="463296" y="1825625"/>
            <a:ext cx="3006568" cy="3794125"/>
          </a:xfrm>
        </p:spPr>
        <p:txBody>
          <a:bodyPr/>
          <a:lstStyle/>
          <a:p>
            <a:r>
              <a:rPr lang="en-US" dirty="0"/>
              <a:t>Some (e.g., ChatGPT) have a “</a:t>
            </a:r>
            <a:r>
              <a:rPr lang="en-US" dirty="0">
                <a:hlinkClick r:id="rId2"/>
              </a:rPr>
              <a:t>playground</a:t>
            </a:r>
            <a:r>
              <a:rPr lang="en-US" dirty="0"/>
              <a:t>” mode</a:t>
            </a:r>
          </a:p>
          <a:p>
            <a:pPr lvl="1"/>
            <a:r>
              <a:rPr lang="en-US" dirty="0"/>
              <a:t>Requires a subscription (as of this writing)</a:t>
            </a:r>
          </a:p>
          <a:p>
            <a:r>
              <a:rPr lang="en-US" dirty="0"/>
              <a:t>Can alter model parameters</a:t>
            </a:r>
          </a:p>
        </p:txBody>
      </p:sp>
      <p:pic>
        <p:nvPicPr>
          <p:cNvPr id="5" name="Picture 4">
            <a:extLst>
              <a:ext uri="{FF2B5EF4-FFF2-40B4-BE49-F238E27FC236}">
                <a16:creationId xmlns:a16="http://schemas.microsoft.com/office/drawing/2014/main" id="{F9CA241D-F53A-D37B-CCF6-E8CABFFD9D96}"/>
              </a:ext>
            </a:extLst>
          </p:cNvPr>
          <p:cNvPicPr>
            <a:picLocks noChangeAspect="1"/>
          </p:cNvPicPr>
          <p:nvPr/>
        </p:nvPicPr>
        <p:blipFill>
          <a:blip r:embed="rId3"/>
          <a:stretch>
            <a:fillRect/>
          </a:stretch>
        </p:blipFill>
        <p:spPr>
          <a:xfrm>
            <a:off x="3510631" y="1992217"/>
            <a:ext cx="8099889" cy="3460940"/>
          </a:xfrm>
          <a:prstGeom prst="rect">
            <a:avLst/>
          </a:prstGeom>
          <a:ln>
            <a:solidFill>
              <a:schemeClr val="accent1"/>
            </a:solidFill>
          </a:ln>
        </p:spPr>
      </p:pic>
      <p:sp>
        <p:nvSpPr>
          <p:cNvPr id="4" name="Rectangle 3">
            <a:extLst>
              <a:ext uri="{FF2B5EF4-FFF2-40B4-BE49-F238E27FC236}">
                <a16:creationId xmlns:a16="http://schemas.microsoft.com/office/drawing/2014/main" id="{38438B14-F912-8B10-07A0-7D6F47078C8F}"/>
              </a:ext>
            </a:extLst>
          </p:cNvPr>
          <p:cNvSpPr/>
          <p:nvPr/>
        </p:nvSpPr>
        <p:spPr>
          <a:xfrm>
            <a:off x="9610344" y="2331719"/>
            <a:ext cx="2011680" cy="310896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446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C89C-4BE1-B8A4-30B4-68BF802CE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17D38-E609-C242-DEE3-D061715CD84A}"/>
              </a:ext>
            </a:extLst>
          </p:cNvPr>
          <p:cNvSpPr>
            <a:spLocks noGrp="1"/>
          </p:cNvSpPr>
          <p:nvPr>
            <p:ph type="title"/>
          </p:nvPr>
        </p:nvSpPr>
        <p:spPr/>
        <p:txBody>
          <a:bodyPr/>
          <a:lstStyle/>
          <a:p>
            <a:pPr algn="ctr"/>
            <a:r>
              <a:rPr lang="en-US" dirty="0"/>
              <a:t>Custom Chatbots</a:t>
            </a:r>
          </a:p>
        </p:txBody>
      </p:sp>
      <p:sp>
        <p:nvSpPr>
          <p:cNvPr id="3" name="Content Placeholder 2">
            <a:extLst>
              <a:ext uri="{FF2B5EF4-FFF2-40B4-BE49-F238E27FC236}">
                <a16:creationId xmlns:a16="http://schemas.microsoft.com/office/drawing/2014/main" id="{274B7260-EF52-7B48-6CE1-BB0AA3D58FDF}"/>
              </a:ext>
            </a:extLst>
          </p:cNvPr>
          <p:cNvSpPr>
            <a:spLocks noGrp="1"/>
          </p:cNvSpPr>
          <p:nvPr>
            <p:ph idx="1"/>
          </p:nvPr>
        </p:nvSpPr>
        <p:spPr/>
        <p:txBody>
          <a:bodyPr/>
          <a:lstStyle/>
          <a:p>
            <a:r>
              <a:rPr lang="en-US" dirty="0"/>
              <a:t>More companies are offering the ability to easily make Custom GPTs</a:t>
            </a:r>
          </a:p>
          <a:p>
            <a:endParaRPr lang="en-US" dirty="0"/>
          </a:p>
          <a:p>
            <a:r>
              <a:rPr lang="en-US" dirty="0"/>
              <a:t>Useful for repeating tasks; don’t have to re-prompt the model or provide instructions again</a:t>
            </a:r>
          </a:p>
          <a:p>
            <a:pPr lvl="1"/>
            <a:r>
              <a:rPr lang="en-US" dirty="0"/>
              <a:t>Global email writer (clarity, conciseness, and replace idioms)</a:t>
            </a:r>
          </a:p>
          <a:p>
            <a:pPr lvl="1"/>
            <a:r>
              <a:rPr lang="en-US" dirty="0"/>
              <a:t>Citation helper (paste </a:t>
            </a:r>
            <a:r>
              <a:rPr lang="en-US" dirty="0" err="1"/>
              <a:t>Bibtex</a:t>
            </a:r>
            <a:r>
              <a:rPr lang="en-US" dirty="0"/>
              <a:t> format and indicate desired reference style)</a:t>
            </a:r>
          </a:p>
          <a:p>
            <a:pPr lvl="1"/>
            <a:r>
              <a:rPr lang="en-US" dirty="0"/>
              <a:t>Developing standardized instructions for creating rubrics for OSCEs / assessments</a:t>
            </a:r>
          </a:p>
          <a:p>
            <a:endParaRPr lang="en-US" dirty="0"/>
          </a:p>
        </p:txBody>
      </p:sp>
      <p:pic>
        <p:nvPicPr>
          <p:cNvPr id="5" name="Picture 4" descr="A cartoon head with a face and headphones&#10;&#10;AI-generated content may be incorrect.">
            <a:extLst>
              <a:ext uri="{FF2B5EF4-FFF2-40B4-BE49-F238E27FC236}">
                <a16:creationId xmlns:a16="http://schemas.microsoft.com/office/drawing/2014/main" id="{7A0E6CE0-B2EE-6BEB-0B93-D06B7267F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701" y="315635"/>
            <a:ext cx="940197" cy="1424541"/>
          </a:xfrm>
          <a:prstGeom prst="rect">
            <a:avLst/>
          </a:prstGeom>
        </p:spPr>
      </p:pic>
    </p:spTree>
    <p:extLst>
      <p:ext uri="{BB962C8B-B14F-4D97-AF65-F5344CB8AC3E}">
        <p14:creationId xmlns:p14="http://schemas.microsoft.com/office/powerpoint/2010/main" val="4139090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7FE0-944C-8308-7C7A-3BAA1DA619A4}"/>
              </a:ext>
            </a:extLst>
          </p:cNvPr>
          <p:cNvSpPr>
            <a:spLocks noGrp="1"/>
          </p:cNvSpPr>
          <p:nvPr>
            <p:ph type="title"/>
          </p:nvPr>
        </p:nvSpPr>
        <p:spPr/>
        <p:txBody>
          <a:bodyPr/>
          <a:lstStyle/>
          <a:p>
            <a:pPr algn="ctr"/>
            <a:r>
              <a:rPr lang="en-US" dirty="0"/>
              <a:t>What is a GPT?</a:t>
            </a:r>
          </a:p>
        </p:txBody>
      </p:sp>
      <p:sp>
        <p:nvSpPr>
          <p:cNvPr id="3" name="Content Placeholder 2">
            <a:extLst>
              <a:ext uri="{FF2B5EF4-FFF2-40B4-BE49-F238E27FC236}">
                <a16:creationId xmlns:a16="http://schemas.microsoft.com/office/drawing/2014/main" id="{4549CF54-9159-8D4D-52B4-1780C581EFC6}"/>
              </a:ext>
            </a:extLst>
          </p:cNvPr>
          <p:cNvSpPr>
            <a:spLocks noGrp="1"/>
          </p:cNvSpPr>
          <p:nvPr>
            <p:ph idx="1"/>
          </p:nvPr>
        </p:nvSpPr>
        <p:spPr>
          <a:xfrm>
            <a:off x="838200" y="1460500"/>
            <a:ext cx="10515600" cy="5397500"/>
          </a:xfrm>
        </p:spPr>
        <p:txBody>
          <a:bodyPr vert="horz" lIns="91440" tIns="45720" rIns="91440" bIns="45720" rtlCol="0" anchor="t">
            <a:normAutofit/>
          </a:bodyPr>
          <a:lstStyle/>
          <a:p>
            <a:r>
              <a:rPr lang="en-US" dirty="0"/>
              <a:t>G = Generative</a:t>
            </a:r>
          </a:p>
          <a:p>
            <a:pPr lvl="1"/>
            <a:r>
              <a:rPr lang="en-US" b="0" i="0" dirty="0">
                <a:solidFill>
                  <a:srgbClr val="0D0D0D"/>
                </a:solidFill>
                <a:effectLst/>
                <a:latin typeface="Söhne"/>
              </a:rPr>
              <a:t>refers to the model's ability to create new content</a:t>
            </a:r>
            <a:r>
              <a:rPr lang="en-US" dirty="0">
                <a:solidFill>
                  <a:srgbClr val="0D0D0D"/>
                </a:solidFill>
                <a:latin typeface="Söhne"/>
              </a:rPr>
              <a:t> </a:t>
            </a:r>
          </a:p>
          <a:p>
            <a:pPr lvl="1"/>
            <a:r>
              <a:rPr lang="en-US" b="0" i="0" dirty="0">
                <a:solidFill>
                  <a:srgbClr val="0D0D0D"/>
                </a:solidFill>
                <a:effectLst/>
                <a:latin typeface="Söhne"/>
              </a:rPr>
              <a:t>will </a:t>
            </a:r>
            <a:r>
              <a:rPr lang="en-US" b="0" i="1" dirty="0">
                <a:solidFill>
                  <a:srgbClr val="0D0D0D"/>
                </a:solidFill>
                <a:effectLst/>
                <a:latin typeface="Söhne"/>
              </a:rPr>
              <a:t>always</a:t>
            </a:r>
            <a:r>
              <a:rPr lang="en-US" b="0" i="0" dirty="0">
                <a:solidFill>
                  <a:srgbClr val="0D0D0D"/>
                </a:solidFill>
                <a:effectLst/>
                <a:latin typeface="Söhne"/>
              </a:rPr>
              <a:t> produce a response</a:t>
            </a:r>
          </a:p>
          <a:p>
            <a:pPr lvl="1"/>
            <a:endParaRPr lang="en-US" dirty="0">
              <a:solidFill>
                <a:srgbClr val="0D0D0D"/>
              </a:solidFill>
              <a:latin typeface="Söhne"/>
            </a:endParaRPr>
          </a:p>
          <a:p>
            <a:r>
              <a:rPr lang="en-US" dirty="0"/>
              <a:t>P = Pretrained</a:t>
            </a:r>
          </a:p>
          <a:p>
            <a:pPr lvl="1"/>
            <a:r>
              <a:rPr lang="en-US" b="0" i="0" dirty="0">
                <a:solidFill>
                  <a:srgbClr val="0D0D0D"/>
                </a:solidFill>
                <a:effectLst/>
                <a:latin typeface="Söhne"/>
              </a:rPr>
              <a:t>model has undergone an initial extensive training phase on a vast corpus of text data; equips the model with a broad ‘understanding’ of language and its nuances</a:t>
            </a:r>
          </a:p>
          <a:p>
            <a:pPr lvl="1"/>
            <a:endParaRPr lang="en-US" dirty="0"/>
          </a:p>
          <a:p>
            <a:r>
              <a:rPr lang="en-US" dirty="0"/>
              <a:t>T = Transformer</a:t>
            </a:r>
          </a:p>
          <a:p>
            <a:pPr lvl="1"/>
            <a:r>
              <a:rPr lang="en-US" dirty="0"/>
              <a:t>aspect of the model architecture (not discussed today)</a:t>
            </a:r>
          </a:p>
          <a:p>
            <a:pPr lvl="1"/>
            <a:r>
              <a:rPr lang="en-US" dirty="0"/>
              <a:t>attention layer (will be discussed today)</a:t>
            </a:r>
          </a:p>
        </p:txBody>
      </p:sp>
    </p:spTree>
    <p:extLst>
      <p:ext uri="{BB962C8B-B14F-4D97-AF65-F5344CB8AC3E}">
        <p14:creationId xmlns:p14="http://schemas.microsoft.com/office/powerpoint/2010/main" val="2501700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9CBD-F011-75EB-5A3B-D35851C60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6659-F8B6-8AC7-8DF0-C8C20A6A2882}"/>
              </a:ext>
            </a:extLst>
          </p:cNvPr>
          <p:cNvSpPr>
            <a:spLocks noGrp="1"/>
          </p:cNvSpPr>
          <p:nvPr>
            <p:ph type="title"/>
          </p:nvPr>
        </p:nvSpPr>
        <p:spPr/>
        <p:txBody>
          <a:bodyPr/>
          <a:lstStyle/>
          <a:p>
            <a:pPr algn="ctr"/>
            <a:r>
              <a:rPr lang="en-US" dirty="0"/>
              <a:t>Custom Chatbots</a:t>
            </a:r>
          </a:p>
        </p:txBody>
      </p:sp>
      <p:pic>
        <p:nvPicPr>
          <p:cNvPr id="9" name="Picture 8" descr="A screenshot of a phone&#10;&#10;AI-generated content may be incorrect.">
            <a:extLst>
              <a:ext uri="{FF2B5EF4-FFF2-40B4-BE49-F238E27FC236}">
                <a16:creationId xmlns:a16="http://schemas.microsoft.com/office/drawing/2014/main" id="{2BCF20FD-E827-82B5-8F05-EC578E9EF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1061"/>
            <a:ext cx="12192000" cy="5153254"/>
          </a:xfrm>
          <a:prstGeom prst="rect">
            <a:avLst/>
          </a:prstGeom>
        </p:spPr>
      </p:pic>
    </p:spTree>
    <p:extLst>
      <p:ext uri="{BB962C8B-B14F-4D97-AF65-F5344CB8AC3E}">
        <p14:creationId xmlns:p14="http://schemas.microsoft.com/office/powerpoint/2010/main" val="1217217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EFDB-83CE-0CE1-18B2-C3104D08C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40FB9-FFC1-BC2F-E587-50483DEB455A}"/>
              </a:ext>
            </a:extLst>
          </p:cNvPr>
          <p:cNvSpPr>
            <a:spLocks noGrp="1"/>
          </p:cNvSpPr>
          <p:nvPr>
            <p:ph type="title"/>
          </p:nvPr>
        </p:nvSpPr>
        <p:spPr/>
        <p:txBody>
          <a:bodyPr/>
          <a:lstStyle/>
          <a:p>
            <a:pPr algn="ctr"/>
            <a:r>
              <a:rPr lang="en-US" dirty="0"/>
              <a:t>Custom Chatbots</a:t>
            </a:r>
          </a:p>
        </p:txBody>
      </p:sp>
      <p:pic>
        <p:nvPicPr>
          <p:cNvPr id="4" name="Picture 3">
            <a:extLst>
              <a:ext uri="{FF2B5EF4-FFF2-40B4-BE49-F238E27FC236}">
                <a16:creationId xmlns:a16="http://schemas.microsoft.com/office/drawing/2014/main" id="{BB98F4F1-CF7D-F7EA-F576-EED9C39F22CD}"/>
              </a:ext>
            </a:extLst>
          </p:cNvPr>
          <p:cNvPicPr>
            <a:picLocks noChangeAspect="1"/>
          </p:cNvPicPr>
          <p:nvPr/>
        </p:nvPicPr>
        <p:blipFill>
          <a:blip r:embed="rId2"/>
          <a:stretch>
            <a:fillRect/>
          </a:stretch>
        </p:blipFill>
        <p:spPr>
          <a:xfrm>
            <a:off x="50176" y="1430014"/>
            <a:ext cx="12141824" cy="5150115"/>
          </a:xfrm>
          <a:prstGeom prst="rect">
            <a:avLst/>
          </a:prstGeom>
        </p:spPr>
      </p:pic>
    </p:spTree>
    <p:extLst>
      <p:ext uri="{BB962C8B-B14F-4D97-AF65-F5344CB8AC3E}">
        <p14:creationId xmlns:p14="http://schemas.microsoft.com/office/powerpoint/2010/main" val="7208263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1B9D-5E0A-3921-55EA-00B773DC8FCD}"/>
              </a:ext>
            </a:extLst>
          </p:cNvPr>
          <p:cNvSpPr>
            <a:spLocks noGrp="1"/>
          </p:cNvSpPr>
          <p:nvPr>
            <p:ph type="title"/>
          </p:nvPr>
        </p:nvSpPr>
        <p:spPr/>
        <p:txBody>
          <a:bodyPr/>
          <a:lstStyle/>
          <a:p>
            <a:pPr algn="ctr"/>
            <a:r>
              <a:rPr lang="en-US" dirty="0"/>
              <a:t>Accessing LLMs via API</a:t>
            </a:r>
          </a:p>
        </p:txBody>
      </p:sp>
      <p:sp>
        <p:nvSpPr>
          <p:cNvPr id="3" name="Content Placeholder 2">
            <a:extLst>
              <a:ext uri="{FF2B5EF4-FFF2-40B4-BE49-F238E27FC236}">
                <a16:creationId xmlns:a16="http://schemas.microsoft.com/office/drawing/2014/main" id="{EB57EBC0-246C-26B2-F072-000E917899A1}"/>
              </a:ext>
            </a:extLst>
          </p:cNvPr>
          <p:cNvSpPr>
            <a:spLocks noGrp="1"/>
          </p:cNvSpPr>
          <p:nvPr>
            <p:ph idx="1"/>
          </p:nvPr>
        </p:nvSpPr>
        <p:spPr/>
        <p:txBody>
          <a:bodyPr/>
          <a:lstStyle/>
          <a:p>
            <a:r>
              <a:rPr lang="en-US" dirty="0"/>
              <a:t>Requires programming knowledge (e.g., Python, R, etc.)</a:t>
            </a:r>
          </a:p>
          <a:p>
            <a:r>
              <a:rPr lang="en-US" dirty="0"/>
              <a:t>Can be build into a workflow for larger tasks</a:t>
            </a:r>
          </a:p>
          <a:p>
            <a:r>
              <a:rPr lang="en-US" dirty="0"/>
              <a:t>Easier to manipulate model parameters</a:t>
            </a:r>
          </a:p>
          <a:p>
            <a:r>
              <a:rPr lang="en-US" dirty="0"/>
              <a:t>Cost per use</a:t>
            </a:r>
          </a:p>
          <a:p>
            <a:pPr lvl="1"/>
            <a:r>
              <a:rPr lang="en-US" dirty="0"/>
              <a:t>Based on number of tokens submitted and number of tokens returned</a:t>
            </a:r>
          </a:p>
          <a:p>
            <a:r>
              <a:rPr lang="en-US" dirty="0"/>
              <a:t>Cannot easily mimic conversations</a:t>
            </a:r>
          </a:p>
          <a:p>
            <a:pPr lvl="1"/>
            <a:r>
              <a:rPr lang="en-US" dirty="0"/>
              <a:t>Must include past exchanges in prompt requests</a:t>
            </a:r>
          </a:p>
          <a:p>
            <a:pPr lvl="1"/>
            <a:r>
              <a:rPr lang="en-US" dirty="0"/>
              <a:t>Must consider prompt token limits</a:t>
            </a:r>
          </a:p>
          <a:p>
            <a:pPr lvl="2"/>
            <a:r>
              <a:rPr lang="en-US" dirty="0"/>
              <a:t>Can summarize previous conversation or drop older messages</a:t>
            </a:r>
          </a:p>
          <a:p>
            <a:pPr lvl="1"/>
            <a:endParaRPr lang="en-US" dirty="0"/>
          </a:p>
        </p:txBody>
      </p:sp>
      <p:pic>
        <p:nvPicPr>
          <p:cNvPr id="5" name="Picture 4" descr="A silver robot with black eyes&#10;&#10;AI-generated content may be incorrect.">
            <a:extLst>
              <a:ext uri="{FF2B5EF4-FFF2-40B4-BE49-F238E27FC236}">
                <a16:creationId xmlns:a16="http://schemas.microsoft.com/office/drawing/2014/main" id="{2C52D39A-446D-31A7-C9EB-DA245B714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76" y="296809"/>
            <a:ext cx="1372397" cy="1461348"/>
          </a:xfrm>
          <a:prstGeom prst="rect">
            <a:avLst/>
          </a:prstGeom>
        </p:spPr>
      </p:pic>
    </p:spTree>
    <p:extLst>
      <p:ext uri="{BB962C8B-B14F-4D97-AF65-F5344CB8AC3E}">
        <p14:creationId xmlns:p14="http://schemas.microsoft.com/office/powerpoint/2010/main" val="1336639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83191-35E5-473C-3D83-77369743816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5F0A038-2BCB-3617-2B51-4C6F6B03EAEE}"/>
              </a:ext>
            </a:extLst>
          </p:cNvPr>
          <p:cNvPicPr>
            <a:picLocks noChangeAspect="1"/>
          </p:cNvPicPr>
          <p:nvPr/>
        </p:nvPicPr>
        <p:blipFill>
          <a:blip r:embed="rId2"/>
          <a:stretch>
            <a:fillRect/>
          </a:stretch>
        </p:blipFill>
        <p:spPr>
          <a:xfrm>
            <a:off x="150334" y="1850176"/>
            <a:ext cx="7345620" cy="4752643"/>
          </a:xfrm>
          <a:prstGeom prst="rect">
            <a:avLst/>
          </a:prstGeom>
        </p:spPr>
      </p:pic>
      <p:sp>
        <p:nvSpPr>
          <p:cNvPr id="2" name="Title 1">
            <a:extLst>
              <a:ext uri="{FF2B5EF4-FFF2-40B4-BE49-F238E27FC236}">
                <a16:creationId xmlns:a16="http://schemas.microsoft.com/office/drawing/2014/main" id="{BDCFC1B4-ACE9-8184-D3B8-7C8A66475F6D}"/>
              </a:ext>
            </a:extLst>
          </p:cNvPr>
          <p:cNvSpPr>
            <a:spLocks noGrp="1"/>
          </p:cNvSpPr>
          <p:nvPr>
            <p:ph type="title"/>
          </p:nvPr>
        </p:nvSpPr>
        <p:spPr/>
        <p:txBody>
          <a:bodyPr/>
          <a:lstStyle/>
          <a:p>
            <a:pPr algn="ctr"/>
            <a:r>
              <a:rPr lang="en-US" dirty="0"/>
              <a:t>Accessing LLMs via API</a:t>
            </a:r>
          </a:p>
        </p:txBody>
      </p:sp>
      <p:sp>
        <p:nvSpPr>
          <p:cNvPr id="8" name="TextBox 7">
            <a:extLst>
              <a:ext uri="{FF2B5EF4-FFF2-40B4-BE49-F238E27FC236}">
                <a16:creationId xmlns:a16="http://schemas.microsoft.com/office/drawing/2014/main" id="{B08DCCCC-55AE-B6FF-0EB4-C4BA0872316D}"/>
              </a:ext>
            </a:extLst>
          </p:cNvPr>
          <p:cNvSpPr txBox="1"/>
          <p:nvPr/>
        </p:nvSpPr>
        <p:spPr>
          <a:xfrm>
            <a:off x="7841518" y="2149755"/>
            <a:ext cx="4350482" cy="2769989"/>
          </a:xfrm>
          <a:prstGeom prst="rect">
            <a:avLst/>
          </a:prstGeom>
          <a:noFill/>
        </p:spPr>
        <p:txBody>
          <a:bodyPr wrap="square" rtlCol="0">
            <a:spAutoFit/>
          </a:bodyPr>
          <a:lstStyle/>
          <a:p>
            <a:r>
              <a:rPr lang="en-US" dirty="0"/>
              <a:t>API Key = specific to a user (or project)</a:t>
            </a:r>
          </a:p>
          <a:p>
            <a:endParaRPr lang="en-US" dirty="0"/>
          </a:p>
          <a:p>
            <a:endParaRPr lang="en-US" dirty="0"/>
          </a:p>
          <a:p>
            <a:r>
              <a:rPr lang="en-US" dirty="0"/>
              <a:t>A long series of letters and numbers:</a:t>
            </a:r>
          </a:p>
          <a:p>
            <a:r>
              <a:rPr lang="en-US" sz="1200" dirty="0">
                <a:latin typeface="Courier New" panose="02070309020205020404" pitchFamily="49" charset="0"/>
                <a:cs typeface="Courier New" panose="02070309020205020404" pitchFamily="49" charset="0"/>
              </a:rPr>
              <a:t>‘sk-1234567890abcdefGHIJKLMNOPQRSTUVWXYZ1234’</a:t>
            </a:r>
          </a:p>
          <a:p>
            <a:endParaRPr lang="en-US" dirty="0"/>
          </a:p>
          <a:p>
            <a:endParaRPr lang="en-US" dirty="0"/>
          </a:p>
          <a:p>
            <a:endParaRPr lang="en-US" dirty="0"/>
          </a:p>
          <a:p>
            <a:endParaRPr lang="en-US" dirty="0"/>
          </a:p>
          <a:p>
            <a:endParaRPr lang="en-US" dirty="0"/>
          </a:p>
        </p:txBody>
      </p:sp>
      <p:cxnSp>
        <p:nvCxnSpPr>
          <p:cNvPr id="10" name="Straight Arrow Connector 9">
            <a:extLst>
              <a:ext uri="{FF2B5EF4-FFF2-40B4-BE49-F238E27FC236}">
                <a16:creationId xmlns:a16="http://schemas.microsoft.com/office/drawing/2014/main" id="{771FD7AC-A635-E7F9-8797-C14BD2AAC334}"/>
              </a:ext>
            </a:extLst>
          </p:cNvPr>
          <p:cNvCxnSpPr>
            <a:cxnSpLocks/>
          </p:cNvCxnSpPr>
          <p:nvPr/>
        </p:nvCxnSpPr>
        <p:spPr>
          <a:xfrm flipH="1">
            <a:off x="4550735" y="2349795"/>
            <a:ext cx="3211032" cy="44656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569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903-4817-F392-A502-1DACB623BAF9}"/>
              </a:ext>
            </a:extLst>
          </p:cNvPr>
          <p:cNvSpPr>
            <a:spLocks noGrp="1"/>
          </p:cNvSpPr>
          <p:nvPr>
            <p:ph type="title"/>
          </p:nvPr>
        </p:nvSpPr>
        <p:spPr>
          <a:xfrm>
            <a:off x="838200" y="285751"/>
            <a:ext cx="3552826" cy="1404938"/>
          </a:xfrm>
        </p:spPr>
        <p:txBody>
          <a:bodyPr>
            <a:normAutofit/>
          </a:bodyPr>
          <a:lstStyle/>
          <a:p>
            <a:r>
              <a:rPr lang="en-US" sz="4800" dirty="0"/>
              <a:t>OSCE Grader</a:t>
            </a:r>
          </a:p>
        </p:txBody>
      </p:sp>
      <p:pic>
        <p:nvPicPr>
          <p:cNvPr id="5" name="Picture 4">
            <a:extLst>
              <a:ext uri="{FF2B5EF4-FFF2-40B4-BE49-F238E27FC236}">
                <a16:creationId xmlns:a16="http://schemas.microsoft.com/office/drawing/2014/main" id="{06B378E5-47D1-5D27-FAC0-157C9D15685D}"/>
              </a:ext>
            </a:extLst>
          </p:cNvPr>
          <p:cNvPicPr>
            <a:picLocks noChangeAspect="1"/>
          </p:cNvPicPr>
          <p:nvPr/>
        </p:nvPicPr>
        <p:blipFill>
          <a:blip r:embed="rId2"/>
          <a:stretch>
            <a:fillRect/>
          </a:stretch>
        </p:blipFill>
        <p:spPr>
          <a:xfrm>
            <a:off x="221104" y="1429966"/>
            <a:ext cx="9383395" cy="5062909"/>
          </a:xfrm>
          <a:prstGeom prst="rect">
            <a:avLst/>
          </a:prstGeom>
        </p:spPr>
      </p:pic>
      <p:pic>
        <p:nvPicPr>
          <p:cNvPr id="7" name="Picture 6" descr="A qr code with a dinosaur&#10;&#10;AI-generated content may be incorrect.">
            <a:extLst>
              <a:ext uri="{FF2B5EF4-FFF2-40B4-BE49-F238E27FC236}">
                <a16:creationId xmlns:a16="http://schemas.microsoft.com/office/drawing/2014/main" id="{24E6E346-6A59-5B3E-3780-6CE7F998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088" y="2603768"/>
            <a:ext cx="3338008" cy="3338008"/>
          </a:xfrm>
          <a:prstGeom prst="rect">
            <a:avLst/>
          </a:prstGeom>
          <a:ln>
            <a:solidFill>
              <a:schemeClr val="tx1"/>
            </a:solidFill>
          </a:ln>
        </p:spPr>
      </p:pic>
      <p:sp>
        <p:nvSpPr>
          <p:cNvPr id="8" name="TextBox 7">
            <a:extLst>
              <a:ext uri="{FF2B5EF4-FFF2-40B4-BE49-F238E27FC236}">
                <a16:creationId xmlns:a16="http://schemas.microsoft.com/office/drawing/2014/main" id="{58E2C962-91BD-5089-68D8-17A90EDEC8DF}"/>
              </a:ext>
            </a:extLst>
          </p:cNvPr>
          <p:cNvSpPr txBox="1"/>
          <p:nvPr/>
        </p:nvSpPr>
        <p:spPr>
          <a:xfrm>
            <a:off x="4543426" y="757387"/>
            <a:ext cx="6901248" cy="461665"/>
          </a:xfrm>
          <a:prstGeom prst="rect">
            <a:avLst/>
          </a:prstGeom>
          <a:noFill/>
        </p:spPr>
        <p:txBody>
          <a:bodyPr wrap="none" rtlCol="0">
            <a:spAutoFit/>
          </a:bodyPr>
          <a:lstStyle/>
          <a:p>
            <a:r>
              <a:rPr lang="en-US" sz="2400" dirty="0">
                <a:hlinkClick r:id="rId4"/>
              </a:rPr>
              <a:t>https://github.com/christopherjnash/OSCE-Grader</a:t>
            </a:r>
            <a:endParaRPr lang="en-US" sz="2400" dirty="0"/>
          </a:p>
        </p:txBody>
      </p:sp>
    </p:spTree>
    <p:extLst>
      <p:ext uri="{BB962C8B-B14F-4D97-AF65-F5344CB8AC3E}">
        <p14:creationId xmlns:p14="http://schemas.microsoft.com/office/powerpoint/2010/main" val="1109907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10A-D433-BC2B-8710-3A4B8F542D2C}"/>
              </a:ext>
            </a:extLst>
          </p:cNvPr>
          <p:cNvSpPr>
            <a:spLocks noGrp="1"/>
          </p:cNvSpPr>
          <p:nvPr>
            <p:ph type="title"/>
          </p:nvPr>
        </p:nvSpPr>
        <p:spPr/>
        <p:txBody>
          <a:bodyPr/>
          <a:lstStyle/>
          <a:p>
            <a:r>
              <a:rPr lang="en-US"/>
              <a:t>Proprietary and Open-Source Models</a:t>
            </a:r>
            <a:endParaRPr lang="en-US" dirty="0"/>
          </a:p>
        </p:txBody>
      </p:sp>
      <p:pic>
        <p:nvPicPr>
          <p:cNvPr id="5" name="Content Placeholder 4" descr="A person in a tuxedo and a robot&#10;&#10;AI-generated content may be incorrect.">
            <a:extLst>
              <a:ext uri="{FF2B5EF4-FFF2-40B4-BE49-F238E27FC236}">
                <a16:creationId xmlns:a16="http://schemas.microsoft.com/office/drawing/2014/main" id="{02AC7367-9B78-226F-4B1B-3FE71797DD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3240" y="1577974"/>
            <a:ext cx="4785519" cy="4785519"/>
          </a:xfrm>
        </p:spPr>
      </p:pic>
      <p:sp>
        <p:nvSpPr>
          <p:cNvPr id="3" name="TextBox 2">
            <a:extLst>
              <a:ext uri="{FF2B5EF4-FFF2-40B4-BE49-F238E27FC236}">
                <a16:creationId xmlns:a16="http://schemas.microsoft.com/office/drawing/2014/main" id="{06A15E56-C8D1-E6B7-FAD0-F14519849965}"/>
              </a:ext>
            </a:extLst>
          </p:cNvPr>
          <p:cNvSpPr txBox="1"/>
          <p:nvPr/>
        </p:nvSpPr>
        <p:spPr>
          <a:xfrm>
            <a:off x="4645634" y="6536323"/>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3484168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A754-47AB-27F5-1DDF-7ED467B78EF3}"/>
              </a:ext>
            </a:extLst>
          </p:cNvPr>
          <p:cNvSpPr>
            <a:spLocks noGrp="1"/>
          </p:cNvSpPr>
          <p:nvPr>
            <p:ph type="title"/>
          </p:nvPr>
        </p:nvSpPr>
        <p:spPr/>
        <p:txBody>
          <a:bodyPr/>
          <a:lstStyle/>
          <a:p>
            <a:r>
              <a:rPr lang="en-US" dirty="0"/>
              <a:t>Proprietary Models</a:t>
            </a:r>
          </a:p>
        </p:txBody>
      </p:sp>
      <p:sp>
        <p:nvSpPr>
          <p:cNvPr id="3" name="Content Placeholder 2">
            <a:extLst>
              <a:ext uri="{FF2B5EF4-FFF2-40B4-BE49-F238E27FC236}">
                <a16:creationId xmlns:a16="http://schemas.microsoft.com/office/drawing/2014/main" id="{AC716E65-B0CD-2DC5-1A96-502ADFD17DE4}"/>
              </a:ext>
            </a:extLst>
          </p:cNvPr>
          <p:cNvSpPr>
            <a:spLocks noGrp="1"/>
          </p:cNvSpPr>
          <p:nvPr>
            <p:ph idx="1"/>
          </p:nvPr>
        </p:nvSpPr>
        <p:spPr>
          <a:xfrm>
            <a:off x="838200" y="1825624"/>
            <a:ext cx="10515600" cy="5032375"/>
          </a:xfrm>
        </p:spPr>
        <p:txBody>
          <a:bodyPr/>
          <a:lstStyle/>
          <a:p>
            <a:r>
              <a:rPr lang="en-US" dirty="0"/>
              <a:t>Example: </a:t>
            </a:r>
            <a:r>
              <a:rPr lang="en-US" dirty="0" err="1">
                <a:hlinkClick r:id="rId2"/>
              </a:rPr>
              <a:t>Anthropic’s</a:t>
            </a:r>
            <a:r>
              <a:rPr lang="en-US" dirty="0">
                <a:hlinkClick r:id="rId2"/>
              </a:rPr>
              <a:t> Claude </a:t>
            </a:r>
            <a:r>
              <a:rPr lang="en-US" dirty="0"/>
              <a:t>or </a:t>
            </a:r>
            <a:r>
              <a:rPr lang="en-US" dirty="0">
                <a:hlinkClick r:id="rId3"/>
              </a:rPr>
              <a:t>OpenAI’s ChatGPT</a:t>
            </a:r>
            <a:endParaRPr lang="en-US" dirty="0"/>
          </a:p>
          <a:p>
            <a:r>
              <a:rPr lang="en-US" dirty="0"/>
              <a:t>Easy framework for use</a:t>
            </a:r>
          </a:p>
          <a:p>
            <a:pPr lvl="1"/>
            <a:r>
              <a:rPr lang="en-US" dirty="0"/>
              <a:t>Chatbot and API capabilities</a:t>
            </a:r>
          </a:p>
          <a:p>
            <a:r>
              <a:rPr lang="en-US" dirty="0"/>
              <a:t>Must pay to use chatbots and for API interactions</a:t>
            </a:r>
          </a:p>
          <a:p>
            <a:pPr lvl="1"/>
            <a:r>
              <a:rPr lang="en-US" dirty="0"/>
              <a:t>Limited free versions available</a:t>
            </a:r>
          </a:p>
          <a:p>
            <a:r>
              <a:rPr lang="en-US" dirty="0"/>
              <a:t>Cannot directly access model parameters</a:t>
            </a:r>
          </a:p>
          <a:p>
            <a:pPr lvl="1"/>
            <a:r>
              <a:rPr lang="en-US" dirty="0"/>
              <a:t>Don’t know exactly how the models are being implemented</a:t>
            </a:r>
          </a:p>
          <a:p>
            <a:pPr lvl="1"/>
            <a:r>
              <a:rPr lang="en-US" dirty="0"/>
              <a:t>Not just the “black-box” parts; </a:t>
            </a:r>
            <a:r>
              <a:rPr lang="en-US" i="1" dirty="0"/>
              <a:t>all</a:t>
            </a:r>
            <a:r>
              <a:rPr lang="en-US" dirty="0"/>
              <a:t> parts</a:t>
            </a:r>
          </a:p>
          <a:p>
            <a:r>
              <a:rPr lang="en-US" dirty="0"/>
              <a:t>May make changes to established models</a:t>
            </a:r>
          </a:p>
          <a:p>
            <a:pPr lvl="1"/>
            <a:r>
              <a:rPr lang="en-US" dirty="0"/>
              <a:t>Can have downstream effects if built into a workflow</a:t>
            </a:r>
          </a:p>
          <a:p>
            <a:endParaRPr lang="en-US" dirty="0"/>
          </a:p>
          <a:p>
            <a:endParaRPr lang="en-US" dirty="0"/>
          </a:p>
        </p:txBody>
      </p:sp>
      <p:pic>
        <p:nvPicPr>
          <p:cNvPr id="5" name="Picture 4">
            <a:extLst>
              <a:ext uri="{FF2B5EF4-FFF2-40B4-BE49-F238E27FC236}">
                <a16:creationId xmlns:a16="http://schemas.microsoft.com/office/drawing/2014/main" id="{69CB395B-E5A9-88E3-EE03-5DCE2D551F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3811" y="1568449"/>
            <a:ext cx="2457214" cy="5032375"/>
          </a:xfrm>
          <a:prstGeom prst="rect">
            <a:avLst/>
          </a:prstGeom>
        </p:spPr>
      </p:pic>
    </p:spTree>
    <p:extLst>
      <p:ext uri="{BB962C8B-B14F-4D97-AF65-F5344CB8AC3E}">
        <p14:creationId xmlns:p14="http://schemas.microsoft.com/office/powerpoint/2010/main" val="33608372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1F0D-E78F-3267-AD73-DD1BA558D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0E88C-716F-4516-5D7F-91513A0020BA}"/>
              </a:ext>
            </a:extLst>
          </p:cNvPr>
          <p:cNvSpPr>
            <a:spLocks noGrp="1"/>
          </p:cNvSpPr>
          <p:nvPr>
            <p:ph type="title"/>
          </p:nvPr>
        </p:nvSpPr>
        <p:spPr/>
        <p:txBody>
          <a:bodyPr/>
          <a:lstStyle/>
          <a:p>
            <a:r>
              <a:rPr lang="en-US" dirty="0"/>
              <a:t>Open-source Models</a:t>
            </a:r>
          </a:p>
        </p:txBody>
      </p:sp>
      <p:sp>
        <p:nvSpPr>
          <p:cNvPr id="3" name="Content Placeholder 2">
            <a:extLst>
              <a:ext uri="{FF2B5EF4-FFF2-40B4-BE49-F238E27FC236}">
                <a16:creationId xmlns:a16="http://schemas.microsoft.com/office/drawing/2014/main" id="{A7802280-6A31-585E-593F-F4BB62D7FB70}"/>
              </a:ext>
            </a:extLst>
          </p:cNvPr>
          <p:cNvSpPr>
            <a:spLocks noGrp="1"/>
          </p:cNvSpPr>
          <p:nvPr>
            <p:ph idx="1"/>
          </p:nvPr>
        </p:nvSpPr>
        <p:spPr>
          <a:xfrm>
            <a:off x="838200" y="1825624"/>
            <a:ext cx="8572500" cy="5032375"/>
          </a:xfrm>
        </p:spPr>
        <p:txBody>
          <a:bodyPr>
            <a:normAutofit/>
          </a:bodyPr>
          <a:lstStyle/>
          <a:p>
            <a:r>
              <a:rPr lang="en-US" dirty="0"/>
              <a:t>Many available at </a:t>
            </a:r>
            <a:r>
              <a:rPr lang="en-US" dirty="0">
                <a:hlinkClick r:id="rId2"/>
              </a:rPr>
              <a:t>huggingface.co</a:t>
            </a:r>
            <a:r>
              <a:rPr lang="en-US" dirty="0"/>
              <a:t>; </a:t>
            </a:r>
            <a:r>
              <a:rPr lang="en-US" dirty="0">
                <a:hlinkClick r:id="rId3"/>
              </a:rPr>
              <a:t>new Llama models</a:t>
            </a:r>
            <a:endParaRPr lang="en-US" dirty="0"/>
          </a:p>
          <a:p>
            <a:r>
              <a:rPr lang="en-US" dirty="0"/>
              <a:t>Does not require any direct costs</a:t>
            </a:r>
          </a:p>
          <a:p>
            <a:pPr lvl="1"/>
            <a:r>
              <a:rPr lang="en-US" dirty="0"/>
              <a:t>Hardware and software required to use the models</a:t>
            </a:r>
          </a:p>
          <a:p>
            <a:r>
              <a:rPr lang="en-US" dirty="0"/>
              <a:t>Requires building an easy interface for use</a:t>
            </a:r>
          </a:p>
          <a:p>
            <a:r>
              <a:rPr lang="en-US" dirty="0"/>
              <a:t>Can directly access model parameters</a:t>
            </a:r>
          </a:p>
          <a:p>
            <a:pPr lvl="1"/>
            <a:r>
              <a:rPr lang="en-US" dirty="0"/>
              <a:t>“Black-box” (optimization / probabilistic aspects) still the same</a:t>
            </a:r>
          </a:p>
          <a:p>
            <a:pPr lvl="1"/>
            <a:r>
              <a:rPr lang="en-US" b="1" dirty="0"/>
              <a:t>Can more easily customize use of models by further training or by altering the trained model parameters</a:t>
            </a:r>
          </a:p>
          <a:p>
            <a:r>
              <a:rPr lang="en-US" dirty="0"/>
              <a:t>Will not change unless you (or your organization) make changes</a:t>
            </a:r>
          </a:p>
          <a:p>
            <a:endParaRPr lang="en-US" dirty="0"/>
          </a:p>
          <a:p>
            <a:endParaRPr lang="en-US" dirty="0"/>
          </a:p>
        </p:txBody>
      </p:sp>
      <p:pic>
        <p:nvPicPr>
          <p:cNvPr id="5" name="Picture 4" descr="A robot with many round eyes and wires&#10;&#10;AI-generated content may be incorrect.">
            <a:extLst>
              <a:ext uri="{FF2B5EF4-FFF2-40B4-BE49-F238E27FC236}">
                <a16:creationId xmlns:a16="http://schemas.microsoft.com/office/drawing/2014/main" id="{719114F8-7226-D916-4BD0-97DC119E8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764" y="733425"/>
            <a:ext cx="2459736" cy="5954539"/>
          </a:xfrm>
          <a:prstGeom prst="rect">
            <a:avLst/>
          </a:prstGeom>
        </p:spPr>
      </p:pic>
    </p:spTree>
    <p:extLst>
      <p:ext uri="{BB962C8B-B14F-4D97-AF65-F5344CB8AC3E}">
        <p14:creationId xmlns:p14="http://schemas.microsoft.com/office/powerpoint/2010/main" val="14588276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0E51-FE36-C64C-DC95-4D1BE5DE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D30F1-8AAA-FFA5-7EAB-B707F05DAA87}"/>
              </a:ext>
            </a:extLst>
          </p:cNvPr>
          <p:cNvSpPr>
            <a:spLocks noGrp="1"/>
          </p:cNvSpPr>
          <p:nvPr>
            <p:ph type="title"/>
          </p:nvPr>
        </p:nvSpPr>
        <p:spPr/>
        <p:txBody>
          <a:bodyPr/>
          <a:lstStyle/>
          <a:p>
            <a:pPr algn="ctr"/>
            <a:r>
              <a:rPr lang="en-US" dirty="0"/>
              <a:t>Chatbot vs. API Usage</a:t>
            </a:r>
          </a:p>
        </p:txBody>
      </p:sp>
      <p:sp>
        <p:nvSpPr>
          <p:cNvPr id="3" name="Text Placeholder 2">
            <a:extLst>
              <a:ext uri="{FF2B5EF4-FFF2-40B4-BE49-F238E27FC236}">
                <a16:creationId xmlns:a16="http://schemas.microsoft.com/office/drawing/2014/main" id="{7C7C896A-DBBE-40A9-4C8C-7F3FFAEAEBA7}"/>
              </a:ext>
            </a:extLst>
          </p:cNvPr>
          <p:cNvSpPr>
            <a:spLocks noGrp="1"/>
          </p:cNvSpPr>
          <p:nvPr>
            <p:ph type="body" idx="1"/>
          </p:nvPr>
        </p:nvSpPr>
        <p:spPr/>
        <p:txBody>
          <a:bodyPr>
            <a:normAutofit/>
          </a:bodyPr>
          <a:lstStyle/>
          <a:p>
            <a:pPr algn="ctr"/>
            <a:r>
              <a:rPr lang="en-US" sz="3200" dirty="0"/>
              <a:t>Chatbot / Custom Chatbot</a:t>
            </a:r>
          </a:p>
        </p:txBody>
      </p:sp>
      <p:sp>
        <p:nvSpPr>
          <p:cNvPr id="4" name="Content Placeholder 3">
            <a:extLst>
              <a:ext uri="{FF2B5EF4-FFF2-40B4-BE49-F238E27FC236}">
                <a16:creationId xmlns:a16="http://schemas.microsoft.com/office/drawing/2014/main" id="{2F5C81D2-1EC5-C24E-E248-79E23BE3728F}"/>
              </a:ext>
            </a:extLst>
          </p:cNvPr>
          <p:cNvSpPr>
            <a:spLocks noGrp="1"/>
          </p:cNvSpPr>
          <p:nvPr>
            <p:ph sz="half" idx="2"/>
          </p:nvPr>
        </p:nvSpPr>
        <p:spPr>
          <a:xfrm>
            <a:off x="839788" y="2505075"/>
            <a:ext cx="5157787" cy="4216400"/>
          </a:xfrm>
        </p:spPr>
        <p:txBody>
          <a:bodyPr>
            <a:normAutofit lnSpcReduction="10000"/>
          </a:bodyPr>
          <a:lstStyle/>
          <a:p>
            <a:r>
              <a:rPr lang="en-US" dirty="0"/>
              <a:t>Easier user interface; requires no programming knowledge</a:t>
            </a:r>
          </a:p>
          <a:p>
            <a:r>
              <a:rPr lang="en-US" dirty="0"/>
              <a:t>Can provide feedback / continue prompting sessions</a:t>
            </a:r>
          </a:p>
          <a:p>
            <a:r>
              <a:rPr lang="en-US" dirty="0"/>
              <a:t>Single cost (monthly subscription)</a:t>
            </a:r>
          </a:p>
          <a:p>
            <a:r>
              <a:rPr lang="en-US" dirty="0"/>
              <a:t>Not able to easily vary model parameters (e.g., Temperature)</a:t>
            </a:r>
          </a:p>
          <a:p>
            <a:r>
              <a:rPr lang="en-US" dirty="0"/>
              <a:t>Can be laborious for use at scale</a:t>
            </a:r>
          </a:p>
        </p:txBody>
      </p:sp>
      <p:sp>
        <p:nvSpPr>
          <p:cNvPr id="5" name="Text Placeholder 4">
            <a:extLst>
              <a:ext uri="{FF2B5EF4-FFF2-40B4-BE49-F238E27FC236}">
                <a16:creationId xmlns:a16="http://schemas.microsoft.com/office/drawing/2014/main" id="{D240DAB8-EC0A-4D15-CF8D-626822877196}"/>
              </a:ext>
            </a:extLst>
          </p:cNvPr>
          <p:cNvSpPr>
            <a:spLocks noGrp="1"/>
          </p:cNvSpPr>
          <p:nvPr>
            <p:ph type="body" sz="quarter" idx="3"/>
          </p:nvPr>
        </p:nvSpPr>
        <p:spPr/>
        <p:txBody>
          <a:bodyPr/>
          <a:lstStyle/>
          <a:p>
            <a:pPr algn="ctr"/>
            <a:r>
              <a:rPr lang="en-US" sz="3200" dirty="0"/>
              <a:t>API</a:t>
            </a:r>
            <a:endParaRPr lang="en-US" dirty="0"/>
          </a:p>
        </p:txBody>
      </p:sp>
      <p:sp>
        <p:nvSpPr>
          <p:cNvPr id="6" name="Content Placeholder 5">
            <a:extLst>
              <a:ext uri="{FF2B5EF4-FFF2-40B4-BE49-F238E27FC236}">
                <a16:creationId xmlns:a16="http://schemas.microsoft.com/office/drawing/2014/main" id="{2DC1A411-0CA5-1B89-35A0-8941D713CFAF}"/>
              </a:ext>
            </a:extLst>
          </p:cNvPr>
          <p:cNvSpPr>
            <a:spLocks noGrp="1"/>
          </p:cNvSpPr>
          <p:nvPr>
            <p:ph sz="quarter" idx="4"/>
          </p:nvPr>
        </p:nvSpPr>
        <p:spPr>
          <a:xfrm>
            <a:off x="6172200" y="2505074"/>
            <a:ext cx="5183188" cy="4216399"/>
          </a:xfrm>
        </p:spPr>
        <p:txBody>
          <a:bodyPr>
            <a:normAutofit lnSpcReduction="10000"/>
          </a:bodyPr>
          <a:lstStyle/>
          <a:p>
            <a:r>
              <a:rPr lang="en-US" sz="3200" dirty="0"/>
              <a:t>Can build into a program so can be used at scale</a:t>
            </a:r>
          </a:p>
          <a:p>
            <a:r>
              <a:rPr lang="en-US" sz="3200" dirty="0"/>
              <a:t>Easy to manipulate model parameters</a:t>
            </a:r>
          </a:p>
          <a:p>
            <a:r>
              <a:rPr lang="en-US" sz="3200" dirty="0"/>
              <a:t>Cost per use (</a:t>
            </a:r>
            <a:r>
              <a:rPr lang="en-US" sz="3200" dirty="0">
                <a:hlinkClick r:id="rId2"/>
              </a:rPr>
              <a:t>e.g. OpenAI</a:t>
            </a:r>
            <a:r>
              <a:rPr lang="en-US" sz="3200" dirty="0"/>
              <a:t>)</a:t>
            </a:r>
          </a:p>
          <a:p>
            <a:r>
              <a:rPr lang="en-US" sz="3200" dirty="0"/>
              <a:t>Requires some programming knowledge</a:t>
            </a:r>
          </a:p>
          <a:p>
            <a:r>
              <a:rPr lang="en-US" sz="3200" dirty="0"/>
              <a:t>Cannot continue prompting sessions</a:t>
            </a:r>
          </a:p>
          <a:p>
            <a:endParaRPr lang="en-US" sz="3200" dirty="0"/>
          </a:p>
        </p:txBody>
      </p:sp>
    </p:spTree>
    <p:extLst>
      <p:ext uri="{BB962C8B-B14F-4D97-AF65-F5344CB8AC3E}">
        <p14:creationId xmlns:p14="http://schemas.microsoft.com/office/powerpoint/2010/main" val="1168991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797A-98DC-FEE2-A656-202C3B28C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AEB8D-0DA0-445E-A66E-C50A21AA3744}"/>
              </a:ext>
            </a:extLst>
          </p:cNvPr>
          <p:cNvSpPr>
            <a:spLocks noGrp="1"/>
          </p:cNvSpPr>
          <p:nvPr>
            <p:ph type="title"/>
          </p:nvPr>
        </p:nvSpPr>
        <p:spPr/>
        <p:txBody>
          <a:bodyPr/>
          <a:lstStyle/>
          <a:p>
            <a:r>
              <a:rPr lang="en-US" dirty="0"/>
              <a:t>Use LLMs Responsibly: Data Privacy</a:t>
            </a:r>
          </a:p>
        </p:txBody>
      </p:sp>
      <p:sp>
        <p:nvSpPr>
          <p:cNvPr id="3" name="Content Placeholder 2">
            <a:extLst>
              <a:ext uri="{FF2B5EF4-FFF2-40B4-BE49-F238E27FC236}">
                <a16:creationId xmlns:a16="http://schemas.microsoft.com/office/drawing/2014/main" id="{5486FE9A-4F26-2750-BB68-E116086F6C09}"/>
              </a:ext>
            </a:extLst>
          </p:cNvPr>
          <p:cNvSpPr>
            <a:spLocks noGrp="1"/>
          </p:cNvSpPr>
          <p:nvPr>
            <p:ph idx="1"/>
          </p:nvPr>
        </p:nvSpPr>
        <p:spPr/>
        <p:txBody>
          <a:bodyPr/>
          <a:lstStyle/>
          <a:p>
            <a:r>
              <a:rPr lang="en-US" dirty="0"/>
              <a:t>Data Privacy and Security</a:t>
            </a:r>
          </a:p>
          <a:p>
            <a:pPr lvl="1"/>
            <a:r>
              <a:rPr lang="en-US" dirty="0"/>
              <a:t>Never submit any personally identifiable information (PII), patient data, or student records to an AI model (including GPTs).</a:t>
            </a:r>
          </a:p>
          <a:p>
            <a:pPr lvl="1"/>
            <a:endParaRPr lang="en-US" dirty="0"/>
          </a:p>
          <a:p>
            <a:pPr lvl="1"/>
            <a:r>
              <a:rPr lang="en-US" dirty="0"/>
              <a:t>Understand GPT </a:t>
            </a:r>
            <a:r>
              <a:rPr lang="en-US" b="1" dirty="0"/>
              <a:t>data retention </a:t>
            </a:r>
            <a:r>
              <a:rPr lang="en-US" dirty="0"/>
              <a:t>policies – some AI providers may log or store inputs/outputs.</a:t>
            </a:r>
          </a:p>
          <a:p>
            <a:pPr lvl="1"/>
            <a:endParaRPr lang="en-US" dirty="0"/>
          </a:p>
          <a:p>
            <a:pPr lvl="1"/>
            <a:r>
              <a:rPr lang="en-US" b="1" dirty="0"/>
              <a:t>Assume that all interactions with GPTs are not private </a:t>
            </a:r>
            <a:r>
              <a:rPr lang="en-US" dirty="0"/>
              <a:t>unless you have checked with the appropriate IT and legal people at your institution</a:t>
            </a:r>
          </a:p>
          <a:p>
            <a:pPr lvl="1"/>
            <a:endParaRPr lang="en-US" dirty="0"/>
          </a:p>
        </p:txBody>
      </p:sp>
    </p:spTree>
    <p:extLst>
      <p:ext uri="{BB962C8B-B14F-4D97-AF65-F5344CB8AC3E}">
        <p14:creationId xmlns:p14="http://schemas.microsoft.com/office/powerpoint/2010/main" val="241481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1EA2-81B9-B306-95A2-1C5F38482F4D}"/>
              </a:ext>
            </a:extLst>
          </p:cNvPr>
          <p:cNvSpPr>
            <a:spLocks noGrp="1"/>
          </p:cNvSpPr>
          <p:nvPr>
            <p:ph type="title"/>
          </p:nvPr>
        </p:nvSpPr>
        <p:spPr/>
        <p:txBody>
          <a:bodyPr/>
          <a:lstStyle/>
          <a:p>
            <a:pPr algn="ctr"/>
            <a:r>
              <a:rPr lang="en-US" dirty="0"/>
              <a:t>How LLMs Make Sense of Language</a:t>
            </a:r>
          </a:p>
        </p:txBody>
      </p:sp>
      <p:sp>
        <p:nvSpPr>
          <p:cNvPr id="3" name="Content Placeholder 2">
            <a:extLst>
              <a:ext uri="{FF2B5EF4-FFF2-40B4-BE49-F238E27FC236}">
                <a16:creationId xmlns:a16="http://schemas.microsoft.com/office/drawing/2014/main" id="{A6FEF68A-6601-8997-1DA5-5455E97274A5}"/>
              </a:ext>
            </a:extLst>
          </p:cNvPr>
          <p:cNvSpPr>
            <a:spLocks noGrp="1"/>
          </p:cNvSpPr>
          <p:nvPr>
            <p:ph idx="1"/>
          </p:nvPr>
        </p:nvSpPr>
        <p:spPr>
          <a:xfrm>
            <a:off x="838200" y="1491010"/>
            <a:ext cx="10515600" cy="5376769"/>
          </a:xfrm>
        </p:spPr>
        <p:txBody>
          <a:bodyPr>
            <a:normAutofit lnSpcReduction="10000"/>
          </a:bodyPr>
          <a:lstStyle/>
          <a:p>
            <a:r>
              <a:rPr lang="en-US" dirty="0"/>
              <a:t>Underlying principle: distributional semantics / co-occurrence</a:t>
            </a:r>
          </a:p>
          <a:p>
            <a:pPr lvl="1"/>
            <a:r>
              <a:rPr lang="en-US" dirty="0"/>
              <a:t>Words that occur in the same contexts tend to have similar meanings. (Harris, 1954)</a:t>
            </a:r>
          </a:p>
          <a:p>
            <a:pPr marL="0" lvl="1" indent="0">
              <a:buNone/>
            </a:pPr>
            <a:endParaRPr lang="en-US" dirty="0"/>
          </a:p>
          <a:p>
            <a:pPr marL="0" lvl="1" indent="0" algn="ctr">
              <a:buNone/>
            </a:pPr>
            <a:r>
              <a:rPr lang="en-US" sz="2800" dirty="0"/>
              <a:t>“We found a little, hairy </a:t>
            </a:r>
            <a:r>
              <a:rPr lang="en-US" sz="2800" i="1" dirty="0" err="1"/>
              <a:t>wampimuk</a:t>
            </a:r>
            <a:r>
              <a:rPr lang="en-US" sz="2800" dirty="0"/>
              <a:t> sleeping behind the tree.”</a:t>
            </a:r>
          </a:p>
          <a:p>
            <a:pPr lvl="1"/>
            <a:endParaRPr lang="en-US" dirty="0"/>
          </a:p>
          <a:p>
            <a:r>
              <a:rPr lang="en-US" dirty="0"/>
              <a:t>A very, </a:t>
            </a:r>
            <a:r>
              <a:rPr lang="en-US" i="1" dirty="0"/>
              <a:t>very</a:t>
            </a:r>
            <a:r>
              <a:rPr lang="en-US" dirty="0"/>
              <a:t> fancy text calculators</a:t>
            </a:r>
          </a:p>
          <a:p>
            <a:endParaRPr lang="en-US" dirty="0"/>
          </a:p>
          <a:p>
            <a:r>
              <a:rPr lang="en-US" i="1" dirty="0"/>
              <a:t>Always</a:t>
            </a:r>
            <a:r>
              <a:rPr lang="en-US" dirty="0"/>
              <a:t> will produce a response</a:t>
            </a:r>
          </a:p>
          <a:p>
            <a:pPr lvl="1"/>
            <a:r>
              <a:rPr lang="en-US" dirty="0"/>
              <a:t>Hallucinations = inaccuracies (all types)</a:t>
            </a:r>
          </a:p>
          <a:p>
            <a:endParaRPr lang="en-US" dirty="0"/>
          </a:p>
          <a:p>
            <a:r>
              <a:rPr lang="en-US" dirty="0"/>
              <a:t>Not deterministic; variation is part of its beauty</a:t>
            </a:r>
          </a:p>
          <a:p>
            <a:endParaRPr lang="en-US" sz="800" dirty="0"/>
          </a:p>
          <a:p>
            <a:pPr marL="457200" lvl="1" indent="0">
              <a:buNone/>
            </a:pPr>
            <a:endParaRPr lang="en-US" dirty="0"/>
          </a:p>
        </p:txBody>
      </p:sp>
      <p:pic>
        <p:nvPicPr>
          <p:cNvPr id="6" name="Picture 5" descr="A cartoon animal with large ears&#10;&#10;Description automatically generated">
            <a:extLst>
              <a:ext uri="{FF2B5EF4-FFF2-40B4-BE49-F238E27FC236}">
                <a16:creationId xmlns:a16="http://schemas.microsoft.com/office/drawing/2014/main" id="{B80D1EEC-11DE-2FF1-64A1-BF4F18952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600" y="3724275"/>
            <a:ext cx="2997200" cy="2997200"/>
          </a:xfrm>
          <a:prstGeom prst="rect">
            <a:avLst/>
          </a:prstGeom>
        </p:spPr>
      </p:pic>
      <p:sp>
        <p:nvSpPr>
          <p:cNvPr id="5" name="Rectangle 4">
            <a:extLst>
              <a:ext uri="{FF2B5EF4-FFF2-40B4-BE49-F238E27FC236}">
                <a16:creationId xmlns:a16="http://schemas.microsoft.com/office/drawing/2014/main" id="{6E7CC029-B9DA-646C-DE0D-5A875D7A4C88}"/>
              </a:ext>
            </a:extLst>
          </p:cNvPr>
          <p:cNvSpPr/>
          <p:nvPr/>
        </p:nvSpPr>
        <p:spPr>
          <a:xfrm>
            <a:off x="5060887" y="2816573"/>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BE0A1AE-1704-2736-3B9F-D19DD9364758}"/>
              </a:ext>
            </a:extLst>
          </p:cNvPr>
          <p:cNvSpPr txBox="1"/>
          <p:nvPr/>
        </p:nvSpPr>
        <p:spPr>
          <a:xfrm>
            <a:off x="-66675" y="6536809"/>
            <a:ext cx="11830050" cy="369332"/>
          </a:xfrm>
          <a:prstGeom prst="rect">
            <a:avLst/>
          </a:prstGeom>
          <a:noFill/>
        </p:spPr>
        <p:txBody>
          <a:bodyPr wrap="square" rtlCol="0">
            <a:spAutoFit/>
          </a:bodyPr>
          <a:lstStyle/>
          <a:p>
            <a:r>
              <a:rPr lang="en-US" dirty="0"/>
              <a:t>Harris ZS. Distributional structure. </a:t>
            </a:r>
            <a:r>
              <a:rPr lang="en-US" i="1" dirty="0"/>
              <a:t>Word</a:t>
            </a:r>
            <a:r>
              <a:rPr lang="en-US" dirty="0"/>
              <a:t>. 1954;10(2-3):146-162. </a:t>
            </a:r>
            <a:r>
              <a:rPr lang="en-US" dirty="0">
                <a:hlinkClick r:id="rId3"/>
              </a:rPr>
              <a:t>https://aclanthology.org/P14-1132</a:t>
            </a:r>
            <a:endParaRPr lang="en-US" dirty="0"/>
          </a:p>
        </p:txBody>
      </p:sp>
      <p:sp>
        <p:nvSpPr>
          <p:cNvPr id="8" name="TextBox 7">
            <a:extLst>
              <a:ext uri="{FF2B5EF4-FFF2-40B4-BE49-F238E27FC236}">
                <a16:creationId xmlns:a16="http://schemas.microsoft.com/office/drawing/2014/main" id="{C182AB9E-600E-E0ED-8F00-C2AEEA330B86}"/>
              </a:ext>
            </a:extLst>
          </p:cNvPr>
          <p:cNvSpPr txBox="1"/>
          <p:nvPr/>
        </p:nvSpPr>
        <p:spPr>
          <a:xfrm rot="16200000">
            <a:off x="10567010" y="5101833"/>
            <a:ext cx="2900730" cy="338554"/>
          </a:xfrm>
          <a:prstGeom prst="rect">
            <a:avLst/>
          </a:prstGeom>
          <a:noFill/>
        </p:spPr>
        <p:txBody>
          <a:bodyPr wrap="none" rtlCol="0">
            <a:spAutoFit/>
          </a:bodyPr>
          <a:lstStyle/>
          <a:p>
            <a:r>
              <a:rPr lang="en-US" sz="1600" dirty="0"/>
              <a:t>Image generated with ChatGPT</a:t>
            </a:r>
          </a:p>
        </p:txBody>
      </p:sp>
    </p:spTree>
    <p:extLst>
      <p:ext uri="{BB962C8B-B14F-4D97-AF65-F5344CB8AC3E}">
        <p14:creationId xmlns:p14="http://schemas.microsoft.com/office/powerpoint/2010/main" val="114278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A76-3447-5CE3-D21C-FA858E876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C6AD-017F-D6BB-DFB8-C167FA767056}"/>
              </a:ext>
            </a:extLst>
          </p:cNvPr>
          <p:cNvSpPr>
            <a:spLocks noGrp="1"/>
          </p:cNvSpPr>
          <p:nvPr>
            <p:ph type="title"/>
          </p:nvPr>
        </p:nvSpPr>
        <p:spPr/>
        <p:txBody>
          <a:bodyPr/>
          <a:lstStyle/>
          <a:p>
            <a:r>
              <a:rPr lang="en-US" dirty="0"/>
              <a:t>Use LLMs Responsibly: Compliance</a:t>
            </a:r>
          </a:p>
        </p:txBody>
      </p:sp>
      <p:sp>
        <p:nvSpPr>
          <p:cNvPr id="3" name="Content Placeholder 2">
            <a:extLst>
              <a:ext uri="{FF2B5EF4-FFF2-40B4-BE49-F238E27FC236}">
                <a16:creationId xmlns:a16="http://schemas.microsoft.com/office/drawing/2014/main" id="{0121C890-1AE8-3BD2-1CD2-7D3DF95A7840}"/>
              </a:ext>
            </a:extLst>
          </p:cNvPr>
          <p:cNvSpPr>
            <a:spLocks noGrp="1"/>
          </p:cNvSpPr>
          <p:nvPr>
            <p:ph idx="1"/>
          </p:nvPr>
        </p:nvSpPr>
        <p:spPr>
          <a:xfrm>
            <a:off x="838200" y="1405000"/>
            <a:ext cx="10515600" cy="4712335"/>
          </a:xfrm>
        </p:spPr>
        <p:txBody>
          <a:bodyPr>
            <a:normAutofit/>
          </a:bodyPr>
          <a:lstStyle/>
          <a:p>
            <a:pPr marL="0" indent="0" algn="ctr">
              <a:buNone/>
            </a:pPr>
            <a:r>
              <a:rPr lang="en-US" dirty="0"/>
              <a:t>AI usage policies vary by region</a:t>
            </a:r>
          </a:p>
          <a:p>
            <a:r>
              <a:rPr lang="en-US" b="1" dirty="0"/>
              <a:t>National</a:t>
            </a:r>
          </a:p>
          <a:p>
            <a:pPr lvl="1"/>
            <a:r>
              <a:rPr lang="en-US" dirty="0"/>
              <a:t>Ensure that all AI use follows all national mandates</a:t>
            </a:r>
          </a:p>
          <a:p>
            <a:r>
              <a:rPr lang="en-US" b="1" dirty="0"/>
              <a:t>State</a:t>
            </a:r>
          </a:p>
          <a:p>
            <a:pPr lvl="1"/>
            <a:r>
              <a:rPr lang="en-US" dirty="0"/>
              <a:t>States may have additional mandates or guidelines around AI use in addition to national regulations</a:t>
            </a:r>
          </a:p>
          <a:p>
            <a:r>
              <a:rPr lang="en-US" b="1" dirty="0"/>
              <a:t>Local institution</a:t>
            </a:r>
          </a:p>
          <a:p>
            <a:pPr lvl="1"/>
            <a:r>
              <a:rPr lang="en-US" dirty="0"/>
              <a:t>Even further, your institution or organization may have specific guidelines around AI use</a:t>
            </a:r>
          </a:p>
          <a:p>
            <a:pPr lvl="1"/>
            <a:r>
              <a:rPr lang="en-US" dirty="0">
                <a:hlinkClick r:id="rId2"/>
              </a:rPr>
              <a:t>AAMC has a website </a:t>
            </a:r>
            <a:r>
              <a:rPr lang="en-US" dirty="0"/>
              <a:t>specifically dedicated to these matters</a:t>
            </a:r>
          </a:p>
        </p:txBody>
      </p:sp>
      <p:sp>
        <p:nvSpPr>
          <p:cNvPr id="4" name="TextBox 3">
            <a:extLst>
              <a:ext uri="{FF2B5EF4-FFF2-40B4-BE49-F238E27FC236}">
                <a16:creationId xmlns:a16="http://schemas.microsoft.com/office/drawing/2014/main" id="{F1B263EE-9471-9C30-E16E-B395DF792B15}"/>
              </a:ext>
            </a:extLst>
          </p:cNvPr>
          <p:cNvSpPr txBox="1"/>
          <p:nvPr/>
        </p:nvSpPr>
        <p:spPr>
          <a:xfrm>
            <a:off x="60960" y="6183738"/>
            <a:ext cx="12070080" cy="461665"/>
          </a:xfrm>
          <a:prstGeom prst="rect">
            <a:avLst/>
          </a:prstGeom>
          <a:noFill/>
          <a:ln w="38100">
            <a:solidFill>
              <a:srgbClr val="FF0000"/>
            </a:solidFill>
          </a:ln>
        </p:spPr>
        <p:txBody>
          <a:bodyPr wrap="none" rtlCol="0">
            <a:spAutoFit/>
          </a:bodyPr>
          <a:lstStyle/>
          <a:p>
            <a:r>
              <a:rPr lang="en-US" sz="2400" b="1" dirty="0"/>
              <a:t>Before using AI/GPTs in any operational setting, consult your legal and IT departments.</a:t>
            </a:r>
          </a:p>
        </p:txBody>
      </p:sp>
    </p:spTree>
    <p:extLst>
      <p:ext uri="{BB962C8B-B14F-4D97-AF65-F5344CB8AC3E}">
        <p14:creationId xmlns:p14="http://schemas.microsoft.com/office/powerpoint/2010/main" val="323323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132A-A851-D7F0-B63B-4496AC0B9DDC}"/>
            </a:ext>
          </a:extLst>
        </p:cNvPr>
        <p:cNvGrpSpPr/>
        <p:nvPr/>
      </p:nvGrpSpPr>
      <p:grpSpPr>
        <a:xfrm>
          <a:off x="0" y="0"/>
          <a:ext cx="0" cy="0"/>
          <a:chOff x="0" y="0"/>
          <a:chExt cx="0" cy="0"/>
        </a:xfrm>
      </p:grpSpPr>
      <p:sp>
        <p:nvSpPr>
          <p:cNvPr id="138" name="PAGE TITLE TEXT…">
            <a:extLst>
              <a:ext uri="{FF2B5EF4-FFF2-40B4-BE49-F238E27FC236}">
                <a16:creationId xmlns:a16="http://schemas.microsoft.com/office/drawing/2014/main" id="{2FA8C9DD-C289-8CEE-3901-9DF2FB80AFD6}"/>
              </a:ext>
            </a:extLst>
          </p:cNvPr>
          <p:cNvSpPr txBox="1">
            <a:spLocks noGrp="1"/>
          </p:cNvSpPr>
          <p:nvPr>
            <p:ph type="title"/>
          </p:nvPr>
        </p:nvSpPr>
        <p:spPr/>
        <p:txBody>
          <a:bodyPr>
            <a:normAutofit/>
          </a:bodyPr>
          <a:lstStyle/>
          <a:p>
            <a:r>
              <a:rPr lang="en-US" sz="2800" dirty="0">
                <a:solidFill>
                  <a:schemeClr val="bg1"/>
                </a:solidFill>
              </a:rPr>
              <a:t>NBME MICROCREDENTIALING </a:t>
            </a:r>
            <a:br>
              <a:rPr lang="en-US" sz="2800" dirty="0">
                <a:solidFill>
                  <a:schemeClr val="bg1"/>
                </a:solidFill>
              </a:rPr>
            </a:br>
            <a:r>
              <a:rPr lang="en-US" sz="2800" dirty="0">
                <a:solidFill>
                  <a:schemeClr val="bg1"/>
                </a:solidFill>
              </a:rPr>
              <a:t>SHORT COURSE</a:t>
            </a:r>
          </a:p>
        </p:txBody>
      </p:sp>
      <p:sp>
        <p:nvSpPr>
          <p:cNvPr id="139" name="Page text Ini a nusant est…">
            <a:extLst>
              <a:ext uri="{FF2B5EF4-FFF2-40B4-BE49-F238E27FC236}">
                <a16:creationId xmlns:a16="http://schemas.microsoft.com/office/drawing/2014/main" id="{C6BAA393-8461-521F-4DC4-EA4197A7194C}"/>
              </a:ext>
            </a:extLst>
          </p:cNvPr>
          <p:cNvSpPr txBox="1">
            <a:spLocks noGrp="1"/>
          </p:cNvSpPr>
          <p:nvPr>
            <p:ph type="body" sz="half" idx="15"/>
          </p:nvPr>
        </p:nvSpPr>
        <p:spPr>
          <a:xfrm>
            <a:off x="623542" y="1428531"/>
            <a:ext cx="5929658" cy="5067519"/>
          </a:xfrm>
        </p:spPr>
        <p:txBody>
          <a:bodyPr>
            <a:noAutofit/>
          </a:bodyPr>
          <a:lstStyle/>
          <a:p>
            <a:pPr marL="0" indent="0">
              <a:buNone/>
            </a:pPr>
            <a:r>
              <a:rPr lang="en-US" sz="2400" b="0" dirty="0"/>
              <a:t>Later this year NBME will begin offering </a:t>
            </a:r>
            <a:r>
              <a:rPr lang="en-US" sz="2400" dirty="0"/>
              <a:t>free online asynchronous short courses. </a:t>
            </a:r>
            <a:r>
              <a:rPr lang="en-US" sz="2400" b="0" dirty="0"/>
              <a:t>Be among the first to enroll in our introductory course:</a:t>
            </a:r>
          </a:p>
          <a:p>
            <a:pPr marL="0" indent="0">
              <a:buNone/>
            </a:pPr>
            <a:endParaRPr lang="en-US" sz="1050" b="0" dirty="0"/>
          </a:p>
          <a:p>
            <a:pPr marL="0" indent="0" algn="ctr">
              <a:buNone/>
            </a:pPr>
            <a:r>
              <a:rPr lang="en-US" sz="2800" dirty="0"/>
              <a:t>“A Primer for Using Generative Artificial Intelligence in Medical Education.”</a:t>
            </a:r>
          </a:p>
          <a:p>
            <a:pPr marL="0" indent="0" algn="ctr">
              <a:buNone/>
            </a:pPr>
            <a:endParaRPr lang="en-US" sz="800" dirty="0"/>
          </a:p>
          <a:p>
            <a:pPr marL="0" indent="0">
              <a:buNone/>
            </a:pPr>
            <a:r>
              <a:rPr lang="en-US" sz="2400" dirty="0"/>
              <a:t>Scan the QR code </a:t>
            </a:r>
            <a:r>
              <a:rPr lang="en-US" sz="2400" b="0" dirty="0"/>
              <a:t>to stay informed and reserve your spot when registration opens!</a:t>
            </a:r>
          </a:p>
        </p:txBody>
      </p:sp>
      <p:pic>
        <p:nvPicPr>
          <p:cNvPr id="3" name="Picture 2" descr="A qr code on a white background&#10;&#10;AI-generated content may be incorrect.">
            <a:extLst>
              <a:ext uri="{FF2B5EF4-FFF2-40B4-BE49-F238E27FC236}">
                <a16:creationId xmlns:a16="http://schemas.microsoft.com/office/drawing/2014/main" id="{75FDAE49-CB4E-8B12-D290-6632D3DA2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51" y="1795657"/>
            <a:ext cx="4114800" cy="4114800"/>
          </a:xfrm>
          <a:prstGeom prst="rect">
            <a:avLst/>
          </a:prstGeom>
          <a:ln w="38100">
            <a:solidFill>
              <a:srgbClr val="3376C1"/>
            </a:solidFill>
          </a:ln>
        </p:spPr>
      </p:pic>
    </p:spTree>
    <p:extLst>
      <p:ext uri="{BB962C8B-B14F-4D97-AF65-F5344CB8AC3E}">
        <p14:creationId xmlns:p14="http://schemas.microsoft.com/office/powerpoint/2010/main" val="235229751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B7B6D30A-E38B-D519-49A2-64075C82097A}"/>
              </a:ext>
            </a:extLst>
          </p:cNvPr>
          <p:cNvSpPr txBox="1"/>
          <p:nvPr/>
        </p:nvSpPr>
        <p:spPr>
          <a:xfrm>
            <a:off x="7494840" y="4895995"/>
            <a:ext cx="4547469" cy="369332"/>
          </a:xfrm>
          <a:prstGeom prst="rect">
            <a:avLst/>
          </a:prstGeom>
          <a:noFill/>
        </p:spPr>
        <p:txBody>
          <a:bodyPr wrap="square" lIns="91440" tIns="45720" rIns="91440" bIns="45720" anchor="t">
            <a:spAutoFit/>
          </a:bodyPr>
          <a:lstStyle/>
          <a:p>
            <a:r>
              <a:rPr lang="en-GB" dirty="0">
                <a:ea typeface="+mn-lt"/>
                <a:cs typeface="+mn-lt"/>
              </a:rPr>
              <a:t>https://www.surveymonkey.co.uk/r/LW-4T</a:t>
            </a:r>
          </a:p>
        </p:txBody>
      </p:sp>
      <p:sp>
        <p:nvSpPr>
          <p:cNvPr id="23" name="TextBox 22">
            <a:extLst>
              <a:ext uri="{FF2B5EF4-FFF2-40B4-BE49-F238E27FC236}">
                <a16:creationId xmlns:a16="http://schemas.microsoft.com/office/drawing/2014/main" id="{8D192925-5D6E-33AC-3571-A0A6A8CE958B}"/>
              </a:ext>
            </a:extLst>
          </p:cNvPr>
          <p:cNvSpPr txBox="1"/>
          <p:nvPr/>
        </p:nvSpPr>
        <p:spPr>
          <a:xfrm>
            <a:off x="512276" y="3925792"/>
            <a:ext cx="5989887" cy="1938992"/>
          </a:xfrm>
          <a:prstGeom prst="rect">
            <a:avLst/>
          </a:prstGeom>
          <a:noFill/>
        </p:spPr>
        <p:txBody>
          <a:bodyPr wrap="square" lIns="91440" tIns="45720" rIns="91440" bIns="45720" rtlCol="0" anchor="t">
            <a:spAutoFit/>
          </a:bodyPr>
          <a:lstStyle/>
          <a:p>
            <a:r>
              <a:rPr lang="en-US" sz="4000">
                <a:latin typeface="Poppins"/>
                <a:cs typeface="Poppins"/>
              </a:rPr>
              <a:t>Thank you for joining! </a:t>
            </a:r>
            <a:endParaRPr lang="en-US" sz="4000">
              <a:latin typeface="Poppins" panose="00000500000000000000" pitchFamily="2" charset="0"/>
              <a:cs typeface="Poppins" panose="00000500000000000000" pitchFamily="2" charset="0"/>
            </a:endParaRPr>
          </a:p>
          <a:p>
            <a:r>
              <a:rPr lang="en-US" sz="4000">
                <a:latin typeface="Poppins"/>
                <a:cs typeface="Poppins"/>
              </a:rPr>
              <a:t>Your feedback is important to us.</a:t>
            </a:r>
            <a:endParaRPr lang="en-GB" sz="4000">
              <a:latin typeface="Poppins"/>
              <a:cs typeface="Poppins"/>
            </a:endParaRPr>
          </a:p>
        </p:txBody>
      </p:sp>
      <p:pic>
        <p:nvPicPr>
          <p:cNvPr id="2" name="Picture 1">
            <a:extLst>
              <a:ext uri="{FF2B5EF4-FFF2-40B4-BE49-F238E27FC236}">
                <a16:creationId xmlns:a16="http://schemas.microsoft.com/office/drawing/2014/main" id="{4D9B0177-7F05-D758-BFF3-CAA12B2FBA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98774" y="2206831"/>
            <a:ext cx="2438400" cy="2438400"/>
          </a:xfrm>
          <a:prstGeom prst="rect">
            <a:avLst/>
          </a:prstGeom>
        </p:spPr>
      </p:pic>
      <p:pic>
        <p:nvPicPr>
          <p:cNvPr id="3" name="Picture 2">
            <a:extLst>
              <a:ext uri="{FF2B5EF4-FFF2-40B4-BE49-F238E27FC236}">
                <a16:creationId xmlns:a16="http://schemas.microsoft.com/office/drawing/2014/main" id="{E280D122-C4B6-D9BF-7657-C91A142A2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76" y="1102050"/>
            <a:ext cx="5486400" cy="150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136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91F3C-3A0C-8817-D7E6-59BFAA66B65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6E43A2-4757-92F0-0F7F-96EDC3A5774E}"/>
              </a:ext>
            </a:extLst>
          </p:cNvPr>
          <p:cNvSpPr txBox="1"/>
          <p:nvPr/>
        </p:nvSpPr>
        <p:spPr>
          <a:xfrm>
            <a:off x="7746751" y="673180"/>
            <a:ext cx="3829554" cy="1261884"/>
          </a:xfrm>
          <a:prstGeom prst="rect">
            <a:avLst/>
          </a:prstGeom>
          <a:noFill/>
          <a:ln>
            <a:solidFill>
              <a:schemeClr val="tx1"/>
            </a:solidFill>
          </a:ln>
        </p:spPr>
        <p:txBody>
          <a:bodyPr wrap="square" rtlCol="0">
            <a:spAutoFit/>
          </a:bodyPr>
          <a:lstStyle/>
          <a:p>
            <a:r>
              <a:rPr lang="en-US" sz="2000" dirty="0"/>
              <a:t>Llama: 8 – 405 Billion Parameters</a:t>
            </a:r>
          </a:p>
          <a:p>
            <a:r>
              <a:rPr lang="en-US" sz="1600" dirty="0"/>
              <a:t>(varies based on model)</a:t>
            </a:r>
          </a:p>
          <a:p>
            <a:endParaRPr lang="en-US" sz="2000" dirty="0"/>
          </a:p>
          <a:p>
            <a:r>
              <a:rPr lang="en-US" sz="2000" dirty="0"/>
              <a:t>DeepSeek R1: 671 Billion</a:t>
            </a:r>
          </a:p>
        </p:txBody>
      </p:sp>
      <p:pic>
        <p:nvPicPr>
          <p:cNvPr id="6" name="Picture 5" descr="A network of words and orange circles&#10;&#10;AI-generated content may be incorrect.">
            <a:extLst>
              <a:ext uri="{FF2B5EF4-FFF2-40B4-BE49-F238E27FC236}">
                <a16:creationId xmlns:a16="http://schemas.microsoft.com/office/drawing/2014/main" id="{BF3BF859-55A1-8203-5588-C85DE4827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55" y="476459"/>
            <a:ext cx="6718776" cy="5879891"/>
          </a:xfrm>
          <a:prstGeom prst="rect">
            <a:avLst/>
          </a:prstGeom>
          <a:ln>
            <a:solidFill>
              <a:schemeClr val="tx1"/>
            </a:solidFill>
          </a:ln>
        </p:spPr>
      </p:pic>
      <p:sp>
        <p:nvSpPr>
          <p:cNvPr id="3" name="TextBox 2">
            <a:extLst>
              <a:ext uri="{FF2B5EF4-FFF2-40B4-BE49-F238E27FC236}">
                <a16:creationId xmlns:a16="http://schemas.microsoft.com/office/drawing/2014/main" id="{B809B9E3-1A5F-E3E3-F13E-1F46CE6C7FDC}"/>
              </a:ext>
            </a:extLst>
          </p:cNvPr>
          <p:cNvSpPr txBox="1"/>
          <p:nvPr/>
        </p:nvSpPr>
        <p:spPr>
          <a:xfrm>
            <a:off x="8426254" y="2745703"/>
            <a:ext cx="2470548" cy="400110"/>
          </a:xfrm>
          <a:prstGeom prst="rect">
            <a:avLst/>
          </a:prstGeom>
          <a:noFill/>
          <a:ln>
            <a:solidFill>
              <a:schemeClr val="tx1"/>
            </a:solidFill>
          </a:ln>
        </p:spPr>
        <p:txBody>
          <a:bodyPr wrap="none" rtlCol="0">
            <a:spAutoFit/>
          </a:bodyPr>
          <a:lstStyle/>
          <a:p>
            <a:r>
              <a:rPr lang="en-US" sz="2000" b="1" dirty="0"/>
              <a:t>Semantic Similarity</a:t>
            </a:r>
          </a:p>
        </p:txBody>
      </p:sp>
      <p:grpSp>
        <p:nvGrpSpPr>
          <p:cNvPr id="31" name="Group 30">
            <a:extLst>
              <a:ext uri="{FF2B5EF4-FFF2-40B4-BE49-F238E27FC236}">
                <a16:creationId xmlns:a16="http://schemas.microsoft.com/office/drawing/2014/main" id="{629B7B4C-A4DD-BFCB-C99D-7A3C44AE4BD6}"/>
              </a:ext>
            </a:extLst>
          </p:cNvPr>
          <p:cNvGrpSpPr/>
          <p:nvPr/>
        </p:nvGrpSpPr>
        <p:grpSpPr>
          <a:xfrm>
            <a:off x="7329070" y="3451624"/>
            <a:ext cx="4664916" cy="2733196"/>
            <a:chOff x="7213844" y="3453633"/>
            <a:chExt cx="4664916" cy="2733196"/>
          </a:xfrm>
        </p:grpSpPr>
        <p:sp>
          <p:nvSpPr>
            <p:cNvPr id="4" name="Rectangle: Rounded Corners 3">
              <a:extLst>
                <a:ext uri="{FF2B5EF4-FFF2-40B4-BE49-F238E27FC236}">
                  <a16:creationId xmlns:a16="http://schemas.microsoft.com/office/drawing/2014/main" id="{10B7BC80-B223-2C6C-481C-6A9A6BC9BF63}"/>
                </a:ext>
              </a:extLst>
            </p:cNvPr>
            <p:cNvSpPr/>
            <p:nvPr/>
          </p:nvSpPr>
          <p:spPr>
            <a:xfrm>
              <a:off x="9254242" y="4382063"/>
              <a:ext cx="1463040" cy="64008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funny</a:t>
              </a:r>
            </a:p>
          </p:txBody>
        </p:sp>
        <p:sp>
          <p:nvSpPr>
            <p:cNvPr id="8" name="Rectangle: Rounded Corners 7">
              <a:extLst>
                <a:ext uri="{FF2B5EF4-FFF2-40B4-BE49-F238E27FC236}">
                  <a16:creationId xmlns:a16="http://schemas.microsoft.com/office/drawing/2014/main" id="{88E477CC-F107-2455-A7DB-102F15ACE6B3}"/>
                </a:ext>
              </a:extLst>
            </p:cNvPr>
            <p:cNvSpPr/>
            <p:nvPr/>
          </p:nvSpPr>
          <p:spPr>
            <a:xfrm>
              <a:off x="10661682" y="3455428"/>
              <a:ext cx="1084098" cy="36512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joke</a:t>
              </a:r>
            </a:p>
          </p:txBody>
        </p:sp>
        <p:sp>
          <p:nvSpPr>
            <p:cNvPr id="9" name="Rectangle: Rounded Corners 8">
              <a:extLst>
                <a:ext uri="{FF2B5EF4-FFF2-40B4-BE49-F238E27FC236}">
                  <a16:creationId xmlns:a16="http://schemas.microsoft.com/office/drawing/2014/main" id="{B5285443-4197-D1C0-EDAD-46FDB8A4F650}"/>
                </a:ext>
              </a:extLst>
            </p:cNvPr>
            <p:cNvSpPr/>
            <p:nvPr/>
          </p:nvSpPr>
          <p:spPr>
            <a:xfrm>
              <a:off x="8590347" y="3453633"/>
              <a:ext cx="1188720" cy="4572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hilarious</a:t>
              </a:r>
            </a:p>
          </p:txBody>
        </p:sp>
        <p:sp>
          <p:nvSpPr>
            <p:cNvPr id="10" name="Rectangle: Rounded Corners 9">
              <a:extLst>
                <a:ext uri="{FF2B5EF4-FFF2-40B4-BE49-F238E27FC236}">
                  <a16:creationId xmlns:a16="http://schemas.microsoft.com/office/drawing/2014/main" id="{BF36537D-DFED-ADEF-9B7E-EBDAB7466A42}"/>
                </a:ext>
              </a:extLst>
            </p:cNvPr>
            <p:cNvSpPr/>
            <p:nvPr/>
          </p:nvSpPr>
          <p:spPr>
            <a:xfrm>
              <a:off x="10794662" y="5646419"/>
              <a:ext cx="1084098" cy="36512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weird</a:t>
              </a:r>
            </a:p>
          </p:txBody>
        </p:sp>
        <p:sp>
          <p:nvSpPr>
            <p:cNvPr id="11" name="Rectangle: Rounded Corners 10">
              <a:extLst>
                <a:ext uri="{FF2B5EF4-FFF2-40B4-BE49-F238E27FC236}">
                  <a16:creationId xmlns:a16="http://schemas.microsoft.com/office/drawing/2014/main" id="{8F526023-51EC-E278-0B5D-F9297D7098C9}"/>
                </a:ext>
              </a:extLst>
            </p:cNvPr>
            <p:cNvSpPr/>
            <p:nvPr/>
          </p:nvSpPr>
          <p:spPr>
            <a:xfrm>
              <a:off x="7213844" y="4532968"/>
              <a:ext cx="1188720" cy="36512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comedy</a:t>
              </a:r>
            </a:p>
          </p:txBody>
        </p:sp>
        <p:sp>
          <p:nvSpPr>
            <p:cNvPr id="13" name="Rectangle: Rounded Corners 12">
              <a:extLst>
                <a:ext uri="{FF2B5EF4-FFF2-40B4-BE49-F238E27FC236}">
                  <a16:creationId xmlns:a16="http://schemas.microsoft.com/office/drawing/2014/main" id="{31701B1E-35C1-9AB2-F6EB-41EF72551097}"/>
                </a:ext>
              </a:extLst>
            </p:cNvPr>
            <p:cNvSpPr/>
            <p:nvPr/>
          </p:nvSpPr>
          <p:spPr>
            <a:xfrm>
              <a:off x="8712193" y="5821704"/>
              <a:ext cx="1084098" cy="36512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lol</a:t>
              </a:r>
            </a:p>
          </p:txBody>
        </p:sp>
        <p:cxnSp>
          <p:nvCxnSpPr>
            <p:cNvPr id="15" name="Straight Connector 14">
              <a:extLst>
                <a:ext uri="{FF2B5EF4-FFF2-40B4-BE49-F238E27FC236}">
                  <a16:creationId xmlns:a16="http://schemas.microsoft.com/office/drawing/2014/main" id="{217736CD-FBE7-CCBE-6D69-5A2870C92949}"/>
                </a:ext>
              </a:extLst>
            </p:cNvPr>
            <p:cNvCxnSpPr>
              <a:cxnSpLocks/>
            </p:cNvCxnSpPr>
            <p:nvPr/>
          </p:nvCxnSpPr>
          <p:spPr>
            <a:xfrm>
              <a:off x="9582410" y="3896039"/>
              <a:ext cx="213881" cy="46951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72F7E6A-84A4-BB65-525E-C8AA50DA96AB}"/>
                </a:ext>
              </a:extLst>
            </p:cNvPr>
            <p:cNvCxnSpPr>
              <a:cxnSpLocks/>
            </p:cNvCxnSpPr>
            <p:nvPr/>
          </p:nvCxnSpPr>
          <p:spPr>
            <a:xfrm flipH="1">
              <a:off x="10404627" y="3816912"/>
              <a:ext cx="343788" cy="54864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D0348AD-AE7C-DEA1-CEFB-9FAB9411EF0D}"/>
                </a:ext>
              </a:extLst>
            </p:cNvPr>
            <p:cNvCxnSpPr>
              <a:cxnSpLocks/>
            </p:cNvCxnSpPr>
            <p:nvPr/>
          </p:nvCxnSpPr>
          <p:spPr>
            <a:xfrm>
              <a:off x="10446482" y="5026660"/>
              <a:ext cx="430399" cy="64008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AE49B14-19CD-8D33-D949-7B038195EC73}"/>
                </a:ext>
              </a:extLst>
            </p:cNvPr>
            <p:cNvCxnSpPr>
              <a:cxnSpLocks/>
            </p:cNvCxnSpPr>
            <p:nvPr/>
          </p:nvCxnSpPr>
          <p:spPr>
            <a:xfrm flipH="1">
              <a:off x="9303985" y="5026128"/>
              <a:ext cx="475082" cy="77724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99DBF05-1C38-B411-F245-79E212A6D687}"/>
                </a:ext>
              </a:extLst>
            </p:cNvPr>
            <p:cNvCxnSpPr>
              <a:cxnSpLocks/>
            </p:cNvCxnSpPr>
            <p:nvPr/>
          </p:nvCxnSpPr>
          <p:spPr>
            <a:xfrm flipH="1">
              <a:off x="8402564" y="4722778"/>
              <a:ext cx="822960"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4D2A9D5-6672-0018-7E46-01DCF22302B2}"/>
                </a:ext>
              </a:extLst>
            </p:cNvPr>
            <p:cNvSpPr txBox="1"/>
            <p:nvPr/>
          </p:nvSpPr>
          <p:spPr>
            <a:xfrm>
              <a:off x="9073359" y="3860130"/>
              <a:ext cx="534121" cy="400110"/>
            </a:xfrm>
            <a:prstGeom prst="rect">
              <a:avLst/>
            </a:prstGeom>
            <a:noFill/>
          </p:spPr>
          <p:txBody>
            <a:bodyPr wrap="none" rtlCol="0">
              <a:spAutoFit/>
            </a:bodyPr>
            <a:lstStyle/>
            <a:p>
              <a:r>
                <a:rPr lang="en-US" sz="2000" b="1" dirty="0"/>
                <a:t>0.9</a:t>
              </a:r>
            </a:p>
          </p:txBody>
        </p:sp>
        <p:sp>
          <p:nvSpPr>
            <p:cNvPr id="27" name="TextBox 26">
              <a:extLst>
                <a:ext uri="{FF2B5EF4-FFF2-40B4-BE49-F238E27FC236}">
                  <a16:creationId xmlns:a16="http://schemas.microsoft.com/office/drawing/2014/main" id="{F84170A2-F3F3-83F6-74B9-AC79FBC3054A}"/>
                </a:ext>
              </a:extLst>
            </p:cNvPr>
            <p:cNvSpPr txBox="1"/>
            <p:nvPr/>
          </p:nvSpPr>
          <p:spPr>
            <a:xfrm>
              <a:off x="8539022" y="4672077"/>
              <a:ext cx="534121" cy="400110"/>
            </a:xfrm>
            <a:prstGeom prst="rect">
              <a:avLst/>
            </a:prstGeom>
            <a:noFill/>
          </p:spPr>
          <p:txBody>
            <a:bodyPr wrap="none" rtlCol="0">
              <a:spAutoFit/>
            </a:bodyPr>
            <a:lstStyle/>
            <a:p>
              <a:r>
                <a:rPr lang="en-US" sz="2000" b="1" dirty="0"/>
                <a:t>0.6</a:t>
              </a:r>
            </a:p>
          </p:txBody>
        </p:sp>
        <p:sp>
          <p:nvSpPr>
            <p:cNvPr id="28" name="TextBox 27">
              <a:extLst>
                <a:ext uri="{FF2B5EF4-FFF2-40B4-BE49-F238E27FC236}">
                  <a16:creationId xmlns:a16="http://schemas.microsoft.com/office/drawing/2014/main" id="{97AE6CBE-4A24-1077-FE18-0BE90664DCE0}"/>
                </a:ext>
              </a:extLst>
            </p:cNvPr>
            <p:cNvSpPr txBox="1"/>
            <p:nvPr/>
          </p:nvSpPr>
          <p:spPr>
            <a:xfrm>
              <a:off x="9461103" y="5380296"/>
              <a:ext cx="670376" cy="400110"/>
            </a:xfrm>
            <a:prstGeom prst="rect">
              <a:avLst/>
            </a:prstGeom>
            <a:noFill/>
          </p:spPr>
          <p:txBody>
            <a:bodyPr wrap="none" rtlCol="0">
              <a:spAutoFit/>
            </a:bodyPr>
            <a:lstStyle/>
            <a:p>
              <a:r>
                <a:rPr lang="en-US" sz="2000" b="1" dirty="0"/>
                <a:t>0.65</a:t>
              </a:r>
            </a:p>
          </p:txBody>
        </p:sp>
        <p:sp>
          <p:nvSpPr>
            <p:cNvPr id="29" name="TextBox 28">
              <a:extLst>
                <a:ext uri="{FF2B5EF4-FFF2-40B4-BE49-F238E27FC236}">
                  <a16:creationId xmlns:a16="http://schemas.microsoft.com/office/drawing/2014/main" id="{A032DDCC-6EED-AEE8-D541-21AADA7F204E}"/>
                </a:ext>
              </a:extLst>
            </p:cNvPr>
            <p:cNvSpPr txBox="1"/>
            <p:nvPr/>
          </p:nvSpPr>
          <p:spPr>
            <a:xfrm>
              <a:off x="10579769" y="5055162"/>
              <a:ext cx="534121" cy="400110"/>
            </a:xfrm>
            <a:prstGeom prst="rect">
              <a:avLst/>
            </a:prstGeom>
            <a:noFill/>
          </p:spPr>
          <p:txBody>
            <a:bodyPr wrap="none" rtlCol="0">
              <a:spAutoFit/>
            </a:bodyPr>
            <a:lstStyle/>
            <a:p>
              <a:r>
                <a:rPr lang="en-US" sz="2000" b="1" dirty="0"/>
                <a:t>0.7</a:t>
              </a:r>
            </a:p>
          </p:txBody>
        </p:sp>
        <p:sp>
          <p:nvSpPr>
            <p:cNvPr id="30" name="TextBox 29">
              <a:extLst>
                <a:ext uri="{FF2B5EF4-FFF2-40B4-BE49-F238E27FC236}">
                  <a16:creationId xmlns:a16="http://schemas.microsoft.com/office/drawing/2014/main" id="{27CB4F65-5C38-8FF8-65C4-5F514555E235}"/>
                </a:ext>
              </a:extLst>
            </p:cNvPr>
            <p:cNvSpPr txBox="1"/>
            <p:nvPr/>
          </p:nvSpPr>
          <p:spPr>
            <a:xfrm>
              <a:off x="10527601" y="3987949"/>
              <a:ext cx="534121" cy="400110"/>
            </a:xfrm>
            <a:prstGeom prst="rect">
              <a:avLst/>
            </a:prstGeom>
            <a:noFill/>
          </p:spPr>
          <p:txBody>
            <a:bodyPr wrap="none" rtlCol="0">
              <a:spAutoFit/>
            </a:bodyPr>
            <a:lstStyle/>
            <a:p>
              <a:r>
                <a:rPr lang="en-US" sz="2000" b="1" dirty="0"/>
                <a:t>0.8</a:t>
              </a:r>
            </a:p>
          </p:txBody>
        </p:sp>
      </p:grpSp>
    </p:spTree>
    <p:extLst>
      <p:ext uri="{BB962C8B-B14F-4D97-AF65-F5344CB8AC3E}">
        <p14:creationId xmlns:p14="http://schemas.microsoft.com/office/powerpoint/2010/main" val="42544947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7404</TotalTime>
  <Words>4545</Words>
  <Application>Microsoft Office PowerPoint</Application>
  <PresentationFormat>Widescreen</PresentationFormat>
  <Paragraphs>666</Paragraphs>
  <Slides>82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Aptos</vt:lpstr>
      <vt:lpstr>Aptos Display</vt:lpstr>
      <vt:lpstr>Arial</vt:lpstr>
      <vt:lpstr>Cascadia Mono SemiBold</vt:lpstr>
      <vt:lpstr>Courier New</vt:lpstr>
      <vt:lpstr>Poppins</vt:lpstr>
      <vt:lpstr>Söhne</vt:lpstr>
      <vt:lpstr>Office Theme</vt:lpstr>
      <vt:lpstr>PowerPoint Presentation</vt:lpstr>
      <vt:lpstr>Disclaimer</vt:lpstr>
      <vt:lpstr>Goals</vt:lpstr>
      <vt:lpstr>Learning Objectives</vt:lpstr>
      <vt:lpstr>Introduction to Generative Pretrained Transformers (GPTs)</vt:lpstr>
      <vt:lpstr>PowerPoint Presentation</vt:lpstr>
      <vt:lpstr>What is a GPT?</vt:lpstr>
      <vt:lpstr>How LLMs Make Sense of Language</vt:lpstr>
      <vt:lpstr>PowerPoint Presentation</vt:lpstr>
      <vt:lpstr>PowerPoint Presentation</vt:lpstr>
      <vt:lpstr>Model parameters</vt:lpstr>
      <vt:lpstr>In less than 15 words, please describe why pizza is so good</vt:lpstr>
      <vt:lpstr>In less than 15 words, please describe why pizza is so good</vt:lpstr>
      <vt:lpstr>In less than 15 words, please describe why pizza is so good</vt:lpstr>
      <vt:lpstr>In less than 15 words, please describe why pizza is so good</vt:lpstr>
      <vt:lpstr>Variability in LLM Responses</vt:lpstr>
      <vt:lpstr>Attention</vt:lpstr>
      <vt:lpstr>Attention</vt:lpstr>
      <vt:lpstr>Attention</vt:lpstr>
      <vt:lpstr>PowerPoint Presentation</vt:lpstr>
      <vt:lpstr>Scoring Rubrics</vt:lpstr>
      <vt:lpstr>Scoring Rubrics</vt:lpstr>
      <vt:lpstr>PowerPoint Presentation</vt:lpstr>
      <vt:lpstr>Scoring Rubrics</vt:lpstr>
      <vt:lpstr>Scoring Rubrics</vt:lpstr>
      <vt:lpstr>PowerPoint Presentation</vt:lpstr>
      <vt:lpstr>PowerPoint Presentation</vt:lpstr>
      <vt:lpstr>Scoring Rubrics</vt:lpstr>
      <vt:lpstr>PowerPoint Presentation</vt:lpstr>
      <vt:lpstr>PowerPoint Presentation</vt:lpstr>
      <vt:lpstr>“Degrees of Freedom” in LLM Prompts</vt:lpstr>
      <vt:lpstr>Activity : “Degrees of Freedom”</vt:lpstr>
      <vt:lpstr>“Develop an assessment question about an illness that could be caused by two different organ systems.”</vt:lpstr>
      <vt:lpstr>Caveat</vt:lpstr>
      <vt:lpstr>Prompt Engineering</vt:lpstr>
      <vt:lpstr>“Degrees of Freedom” in LLM Prompts</vt:lpstr>
      <vt:lpstr>Prompt formulas</vt:lpstr>
      <vt:lpstr>PowerPoint Presentation</vt:lpstr>
      <vt:lpstr>PowerPoint Presentation</vt:lpstr>
      <vt:lpstr>Prompt Formulas</vt:lpstr>
      <vt:lpstr>Structuring Prompts</vt:lpstr>
      <vt:lpstr>Prompt Refinement w LLMs</vt:lpstr>
      <vt:lpstr>Prompt Refinement w LLMs</vt:lpstr>
      <vt:lpstr>Chaining</vt:lpstr>
      <vt:lpstr>Anthropic Research System</vt:lpstr>
      <vt:lpstr>Chaining</vt:lpstr>
      <vt:lpstr>Prompt Chaining</vt:lpstr>
      <vt:lpstr>PowerPoint Presentation</vt:lpstr>
      <vt:lpstr>PowerPoint Presentation</vt:lpstr>
      <vt:lpstr>PowerPoint Presentation</vt:lpstr>
      <vt:lpstr>PowerPoint Presentation</vt:lpstr>
      <vt:lpstr>PowerPoint Presentation</vt:lpstr>
      <vt:lpstr>Prompt Chaining</vt:lpstr>
      <vt:lpstr>Activity: Prompt Chaining Workflows</vt:lpstr>
      <vt:lpstr>Validity Issues with LLM Scoring</vt:lpstr>
      <vt:lpstr>Mitigating Variability in LLM Responses</vt:lpstr>
      <vt:lpstr>Materials-based Variability Reduction</vt:lpstr>
      <vt:lpstr>Materials-based Variability Reduction</vt:lpstr>
      <vt:lpstr>Validity Issues with LLM Scoring</vt:lpstr>
      <vt:lpstr>Testing LLM Graders </vt:lpstr>
      <vt:lpstr>Summary of LLM Lessons</vt:lpstr>
      <vt:lpstr>PowerPoint Presentation</vt:lpstr>
      <vt:lpstr>Implications for Using Analytic Rubrics</vt:lpstr>
      <vt:lpstr>Implications for Using Holistic Rubrics</vt:lpstr>
      <vt:lpstr>Chatbots, Custom Chatbots, and APIs</vt:lpstr>
      <vt:lpstr>LLM Chatbots</vt:lpstr>
      <vt:lpstr>LLM Chatbots</vt:lpstr>
      <vt:lpstr>LLM Chatbots</vt:lpstr>
      <vt:lpstr>Custom Chatbots</vt:lpstr>
      <vt:lpstr>Custom Chatbots</vt:lpstr>
      <vt:lpstr>Custom Chatbots</vt:lpstr>
      <vt:lpstr>Accessing LLMs via API</vt:lpstr>
      <vt:lpstr>Accessing LLMs via API</vt:lpstr>
      <vt:lpstr>OSCE Grader</vt:lpstr>
      <vt:lpstr>Proprietary and Open-Source Models</vt:lpstr>
      <vt:lpstr>Proprietary Models</vt:lpstr>
      <vt:lpstr>Open-source Models</vt:lpstr>
      <vt:lpstr>Chatbot vs. API Usage</vt:lpstr>
      <vt:lpstr>Use LLMs Responsibly: Data Privacy</vt:lpstr>
      <vt:lpstr>Use LLMs Responsibly: Compliance</vt:lpstr>
      <vt:lpstr>NBME MICROCREDENTIALING  SHORT COURSE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Runyon</dc:creator>
  <cp:lastModifiedBy>Christopher Runyon</cp:lastModifiedBy>
  <cp:revision>6</cp:revision>
  <dcterms:created xsi:type="dcterms:W3CDTF">2025-04-03T21:30:19Z</dcterms:created>
  <dcterms:modified xsi:type="dcterms:W3CDTF">2025-08-25T09:15:48Z</dcterms:modified>
</cp:coreProperties>
</file>